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3"/>
  </p:handoutMasterIdLst>
  <p:sldIdLst>
    <p:sldId id="260" r:id="rId2"/>
    <p:sldId id="261" r:id="rId3"/>
    <p:sldId id="263" r:id="rId4"/>
    <p:sldId id="265" r:id="rId5"/>
    <p:sldId id="266" r:id="rId6"/>
    <p:sldId id="274" r:id="rId7"/>
    <p:sldId id="292" r:id="rId8"/>
    <p:sldId id="288" r:id="rId9"/>
    <p:sldId id="289" r:id="rId10"/>
    <p:sldId id="290" r:id="rId11"/>
    <p:sldId id="272" r:id="rId12"/>
    <p:sldId id="273" r:id="rId13"/>
    <p:sldId id="291" r:id="rId14"/>
    <p:sldId id="308" r:id="rId15"/>
    <p:sldId id="309" r:id="rId16"/>
    <p:sldId id="275" r:id="rId17"/>
    <p:sldId id="276" r:id="rId18"/>
    <p:sldId id="277" r:id="rId19"/>
    <p:sldId id="278" r:id="rId20"/>
    <p:sldId id="301" r:id="rId21"/>
    <p:sldId id="294" r:id="rId22"/>
    <p:sldId id="280" r:id="rId23"/>
    <p:sldId id="302" r:id="rId24"/>
    <p:sldId id="295" r:id="rId25"/>
    <p:sldId id="281" r:id="rId26"/>
    <p:sldId id="303" r:id="rId27"/>
    <p:sldId id="296" r:id="rId28"/>
    <p:sldId id="285" r:id="rId29"/>
    <p:sldId id="304" r:id="rId30"/>
    <p:sldId id="297" r:id="rId31"/>
    <p:sldId id="282" r:id="rId32"/>
    <p:sldId id="305" r:id="rId33"/>
    <p:sldId id="298" r:id="rId34"/>
    <p:sldId id="283" r:id="rId35"/>
    <p:sldId id="306" r:id="rId36"/>
    <p:sldId id="299" r:id="rId37"/>
    <p:sldId id="284" r:id="rId38"/>
    <p:sldId id="307" r:id="rId39"/>
    <p:sldId id="300" r:id="rId40"/>
    <p:sldId id="279" r:id="rId41"/>
    <p:sldId id="287" r:id="rId42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ryn Rynerson" initials="K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D202C"/>
    <a:srgbClr val="800000"/>
    <a:srgbClr val="0630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3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048E50-3B51-4999-9A54-45F5E6B07A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60697-7A2C-4EAD-9393-A93B06C5175F}">
      <dgm:prSet phldrT="[Text]"/>
      <dgm:spPr/>
      <dgm:t>
        <a:bodyPr/>
        <a:lstStyle/>
        <a:p>
          <a:r>
            <a:rPr lang="en-US" spc="50" dirty="0"/>
            <a:t>Members</a:t>
          </a:r>
          <a:r>
            <a:rPr lang="en-US" spc="50" dirty="0">
              <a:solidFill>
                <a:schemeClr val="tx1"/>
              </a:solidFill>
            </a:rPr>
            <a:t>,</a:t>
          </a:r>
          <a:r>
            <a:rPr lang="en-US" spc="50" dirty="0"/>
            <a:t> who have the opportunity to earn education awards</a:t>
          </a:r>
          <a:r>
            <a:rPr lang="en-US" spc="50" dirty="0">
              <a:solidFill>
                <a:schemeClr val="tx1"/>
              </a:solidFill>
            </a:rPr>
            <a:t>,</a:t>
          </a:r>
          <a:r>
            <a:rPr lang="en-US" spc="50" dirty="0"/>
            <a:t> are reaching their goals</a:t>
          </a:r>
        </a:p>
      </dgm:t>
    </dgm:pt>
    <dgm:pt modelId="{D3B471B4-E799-41D6-BED6-52B874CDBF76}" type="parTrans" cxnId="{CC1A7DE2-765B-4751-9C9E-04FDD5738C37}">
      <dgm:prSet/>
      <dgm:spPr/>
      <dgm:t>
        <a:bodyPr/>
        <a:lstStyle/>
        <a:p>
          <a:endParaRPr lang="en-US"/>
        </a:p>
      </dgm:t>
    </dgm:pt>
    <dgm:pt modelId="{19486BA8-1163-4261-9F62-5B57A434D14B}" type="sibTrans" cxnId="{CC1A7DE2-765B-4751-9C9E-04FDD5738C37}">
      <dgm:prSet/>
      <dgm:spPr/>
      <dgm:t>
        <a:bodyPr/>
        <a:lstStyle/>
        <a:p>
          <a:endParaRPr lang="en-US"/>
        </a:p>
      </dgm:t>
    </dgm:pt>
    <dgm:pt modelId="{E3079ED9-5B35-4F7F-A7C4-8FAFD0470557}">
      <dgm:prSet phldrT="[Text]"/>
      <dgm:spPr/>
      <dgm:t>
        <a:bodyPr/>
        <a:lstStyle/>
        <a:p>
          <a:pPr>
            <a:spcAft>
              <a:spcPts val="2724"/>
            </a:spcAft>
          </a:pPr>
          <a:r>
            <a:rPr lang="en-US" dirty="0"/>
            <a:t>Membership</a:t>
          </a:r>
        </a:p>
      </dgm:t>
    </dgm:pt>
    <dgm:pt modelId="{5C9981A9-0143-43AF-A1B7-F01DAAD0D529}" type="parTrans" cxnId="{CC0E014C-CC63-472F-B381-DB3124E943A3}">
      <dgm:prSet/>
      <dgm:spPr/>
      <dgm:t>
        <a:bodyPr/>
        <a:lstStyle/>
        <a:p>
          <a:endParaRPr lang="en-US"/>
        </a:p>
      </dgm:t>
    </dgm:pt>
    <dgm:pt modelId="{8E7C5481-5DFE-4427-BE0A-A24C306BFCF4}" type="sibTrans" cxnId="{CC0E014C-CC63-472F-B381-DB3124E943A3}">
      <dgm:prSet/>
      <dgm:spPr/>
      <dgm:t>
        <a:bodyPr/>
        <a:lstStyle/>
        <a:p>
          <a:endParaRPr lang="en-US"/>
        </a:p>
      </dgm:t>
    </dgm:pt>
    <dgm:pt modelId="{A12CDFED-4789-49E5-B821-7942DFBD0683}">
      <dgm:prSet phldrT="[Text]"/>
      <dgm:spPr/>
      <dgm:t>
        <a:bodyPr/>
        <a:lstStyle/>
        <a:p>
          <a:r>
            <a:rPr lang="en-US" spc="50" dirty="0"/>
            <a:t>With enough members, everyone’s experience is enhanced because leadership is provided and meeting and committee assignments are filled</a:t>
          </a:r>
        </a:p>
      </dgm:t>
    </dgm:pt>
    <dgm:pt modelId="{A7E0A547-761B-460A-9E1E-FFB647814B0E}" type="parTrans" cxnId="{303F150B-455E-47FF-8764-6E0E775F409C}">
      <dgm:prSet/>
      <dgm:spPr/>
      <dgm:t>
        <a:bodyPr/>
        <a:lstStyle/>
        <a:p>
          <a:endParaRPr lang="en-US"/>
        </a:p>
      </dgm:t>
    </dgm:pt>
    <dgm:pt modelId="{8168647A-FF44-486C-A4F3-DE2B7B04D0BA}" type="sibTrans" cxnId="{303F150B-455E-47FF-8764-6E0E775F409C}">
      <dgm:prSet/>
      <dgm:spPr/>
      <dgm:t>
        <a:bodyPr/>
        <a:lstStyle/>
        <a:p>
          <a:endParaRPr lang="en-US"/>
        </a:p>
      </dgm:t>
    </dgm:pt>
    <dgm:pt modelId="{B3229CD9-3811-447E-A9AA-5EF6FAECB333}">
      <dgm:prSet phldrT="[Text]"/>
      <dgm:spPr/>
      <dgm:t>
        <a:bodyPr/>
        <a:lstStyle/>
        <a:p>
          <a:r>
            <a:rPr lang="en-US" dirty="0"/>
            <a:t>Training</a:t>
          </a:r>
        </a:p>
      </dgm:t>
    </dgm:pt>
    <dgm:pt modelId="{D3DE0B73-1058-404F-B5A2-5C69CC67F70D}" type="parTrans" cxnId="{9C2ADB50-15BB-41A8-BCF2-F51226788D8B}">
      <dgm:prSet/>
      <dgm:spPr/>
      <dgm:t>
        <a:bodyPr/>
        <a:lstStyle/>
        <a:p>
          <a:endParaRPr lang="en-US"/>
        </a:p>
      </dgm:t>
    </dgm:pt>
    <dgm:pt modelId="{3A3E7282-2403-4336-B126-9955BC62701E}" type="sibTrans" cxnId="{9C2ADB50-15BB-41A8-BCF2-F51226788D8B}">
      <dgm:prSet/>
      <dgm:spPr/>
      <dgm:t>
        <a:bodyPr/>
        <a:lstStyle/>
        <a:p>
          <a:endParaRPr lang="en-US"/>
        </a:p>
      </dgm:t>
    </dgm:pt>
    <dgm:pt modelId="{3FD76528-A7D5-4EC1-AD5B-5DCE2F3C6D97}">
      <dgm:prSet phldrT="[Text]"/>
      <dgm:spPr/>
      <dgm:t>
        <a:bodyPr/>
        <a:lstStyle/>
        <a:p>
          <a:r>
            <a:rPr lang="en-US" spc="30" dirty="0"/>
            <a:t>Trained club officers are better able to serve and support your club</a:t>
          </a:r>
        </a:p>
      </dgm:t>
    </dgm:pt>
    <dgm:pt modelId="{1CB44B3F-1E4B-447C-8D89-923C445C6584}" type="parTrans" cxnId="{29B8D0E7-09D5-45A6-A40F-340AADFAF891}">
      <dgm:prSet/>
      <dgm:spPr/>
      <dgm:t>
        <a:bodyPr/>
        <a:lstStyle/>
        <a:p>
          <a:endParaRPr lang="en-US"/>
        </a:p>
      </dgm:t>
    </dgm:pt>
    <dgm:pt modelId="{9623BE74-E601-4C8F-9B9E-4945B9198B14}" type="sibTrans" cxnId="{29B8D0E7-09D5-45A6-A40F-340AADFAF891}">
      <dgm:prSet/>
      <dgm:spPr/>
      <dgm:t>
        <a:bodyPr/>
        <a:lstStyle/>
        <a:p>
          <a:endParaRPr lang="en-US"/>
        </a:p>
      </dgm:t>
    </dgm:pt>
    <dgm:pt modelId="{A9ACBA40-3029-47D5-B776-B747F0E15430}">
      <dgm:prSet phldrT="[Text]"/>
      <dgm:spPr/>
      <dgm:t>
        <a:bodyPr/>
        <a:lstStyle/>
        <a:p>
          <a:r>
            <a:rPr lang="en-US" dirty="0"/>
            <a:t>Administration</a:t>
          </a:r>
        </a:p>
      </dgm:t>
    </dgm:pt>
    <dgm:pt modelId="{56EFF4EE-C97A-4491-AA0F-BAECDB962473}" type="parTrans" cxnId="{6AA6A465-972C-4E19-A625-73A00F4D2588}">
      <dgm:prSet/>
      <dgm:spPr/>
      <dgm:t>
        <a:bodyPr/>
        <a:lstStyle/>
        <a:p>
          <a:endParaRPr lang="en-US"/>
        </a:p>
      </dgm:t>
    </dgm:pt>
    <dgm:pt modelId="{2663F8BB-F57B-4FBC-9A56-781413D655E4}" type="sibTrans" cxnId="{6AA6A465-972C-4E19-A625-73A00F4D2588}">
      <dgm:prSet/>
      <dgm:spPr/>
      <dgm:t>
        <a:bodyPr/>
        <a:lstStyle/>
        <a:p>
          <a:endParaRPr lang="en-US"/>
        </a:p>
      </dgm:t>
    </dgm:pt>
    <dgm:pt modelId="{9F073740-472A-45F1-A4CB-7B6AC1977E04}">
      <dgm:prSet phldrT="[Text]"/>
      <dgm:spPr/>
      <dgm:t>
        <a:bodyPr/>
        <a:lstStyle/>
        <a:p>
          <a:r>
            <a:rPr lang="en-US" spc="50" dirty="0"/>
            <a:t>Fulfilling administrative duties helps your club run more smoothly, which benefits members</a:t>
          </a:r>
        </a:p>
      </dgm:t>
    </dgm:pt>
    <dgm:pt modelId="{54C5295D-2A68-4130-8725-078001925181}" type="parTrans" cxnId="{6379E917-BDB0-4D74-8FCF-9C689BC94725}">
      <dgm:prSet/>
      <dgm:spPr/>
      <dgm:t>
        <a:bodyPr/>
        <a:lstStyle/>
        <a:p>
          <a:endParaRPr lang="en-US"/>
        </a:p>
      </dgm:t>
    </dgm:pt>
    <dgm:pt modelId="{AA397294-7BB5-4AA5-82A1-974BED25112E}" type="sibTrans" cxnId="{6379E917-BDB0-4D74-8FCF-9C689BC94725}">
      <dgm:prSet/>
      <dgm:spPr/>
      <dgm:t>
        <a:bodyPr/>
        <a:lstStyle/>
        <a:p>
          <a:endParaRPr lang="en-US"/>
        </a:p>
      </dgm:t>
    </dgm:pt>
    <dgm:pt modelId="{5CE8CB95-2CFC-467A-B818-821612B3DB49}">
      <dgm:prSet phldrT="[Text]"/>
      <dgm:spPr/>
      <dgm:t>
        <a:bodyPr/>
        <a:lstStyle/>
        <a:p>
          <a:r>
            <a:rPr lang="en-US" dirty="0"/>
            <a:t>Education</a:t>
          </a:r>
        </a:p>
      </dgm:t>
    </dgm:pt>
    <dgm:pt modelId="{2D629E26-BCEE-47F2-8F0B-586C7DE31475}" type="sibTrans" cxnId="{0A6FFF76-CB9A-465D-976E-3A6ED9FB0069}">
      <dgm:prSet/>
      <dgm:spPr/>
      <dgm:t>
        <a:bodyPr/>
        <a:lstStyle/>
        <a:p>
          <a:endParaRPr lang="en-US"/>
        </a:p>
      </dgm:t>
    </dgm:pt>
    <dgm:pt modelId="{707B93C5-DD04-49BB-8B0A-3B68195F245F}" type="parTrans" cxnId="{0A6FFF76-CB9A-465D-976E-3A6ED9FB0069}">
      <dgm:prSet/>
      <dgm:spPr/>
      <dgm:t>
        <a:bodyPr/>
        <a:lstStyle/>
        <a:p>
          <a:endParaRPr lang="en-US"/>
        </a:p>
      </dgm:t>
    </dgm:pt>
    <dgm:pt modelId="{CE7B5B9B-0B6C-4D79-812B-E78483239B31}" type="pres">
      <dgm:prSet presAssocID="{B4048E50-3B51-4999-9A54-45F5E6B07A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0A718B-7E1D-4CDA-981B-9D61254D8C86}" type="pres">
      <dgm:prSet presAssocID="{5CE8CB95-2CFC-467A-B818-821612B3DB4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B2181E-E1DB-4945-A156-7E2F763E9BF4}" type="pres">
      <dgm:prSet presAssocID="{5CE8CB95-2CFC-467A-B818-821612B3DB49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3D6D6-4BC8-40D9-AB82-53D975BAB51B}" type="pres">
      <dgm:prSet presAssocID="{E3079ED9-5B35-4F7F-A7C4-8FAFD0470557}" presName="parentText" presStyleLbl="node1" presStyleIdx="1" presStyleCnt="4" custLinFactNeighborY="96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204200-FF25-4266-B837-8595BFA62C91}" type="pres">
      <dgm:prSet presAssocID="{E3079ED9-5B35-4F7F-A7C4-8FAFD0470557}" presName="childText" presStyleLbl="revTx" presStyleIdx="1" presStyleCnt="4" custLinFactNeighborY="11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829EF-8351-4E7C-A95A-7CFB9A19D334}" type="pres">
      <dgm:prSet presAssocID="{B3229CD9-3811-447E-A9AA-5EF6FAECB333}" presName="parentText" presStyleLbl="node1" presStyleIdx="2" presStyleCnt="4" custLinFactNeighborY="3367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0D9F2-EA82-488B-A2E2-ADC095EA9A9D}" type="pres">
      <dgm:prSet presAssocID="{B3229CD9-3811-447E-A9AA-5EF6FAECB333}" presName="childText" presStyleLbl="revTx" presStyleIdx="2" presStyleCnt="4" custLinFactNeighborY="21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518A5-8D7C-4617-80C4-6080F87D7B60}" type="pres">
      <dgm:prSet presAssocID="{A9ACBA40-3029-47D5-B776-B747F0E15430}" presName="parentText" presStyleLbl="node1" presStyleIdx="3" presStyleCnt="4" custLinFactNeighborY="2748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689D0-3D6D-4A85-93B0-1D089F29166D}" type="pres">
      <dgm:prSet presAssocID="{A9ACBA40-3029-47D5-B776-B747F0E15430}" presName="childText" presStyleLbl="revTx" presStyleIdx="3" presStyleCnt="4" custLinFactNeighborY="27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6D0FE1-7B8C-497F-83C0-66C2EC2C685E}" type="presOf" srcId="{E4D60697-7A2C-4EAD-9393-A93B06C5175F}" destId="{CEB2181E-E1DB-4945-A156-7E2F763E9BF4}" srcOrd="0" destOrd="0" presId="urn:microsoft.com/office/officeart/2005/8/layout/vList2"/>
    <dgm:cxn modelId="{CC1A7DE2-765B-4751-9C9E-04FDD5738C37}" srcId="{5CE8CB95-2CFC-467A-B818-821612B3DB49}" destId="{E4D60697-7A2C-4EAD-9393-A93B06C5175F}" srcOrd="0" destOrd="0" parTransId="{D3B471B4-E799-41D6-BED6-52B874CDBF76}" sibTransId="{19486BA8-1163-4261-9F62-5B57A434D14B}"/>
    <dgm:cxn modelId="{281254F8-74F3-422D-A19E-EA797656701F}" type="presOf" srcId="{B3229CD9-3811-447E-A9AA-5EF6FAECB333}" destId="{EBD829EF-8351-4E7C-A95A-7CFB9A19D334}" srcOrd="0" destOrd="0" presId="urn:microsoft.com/office/officeart/2005/8/layout/vList2"/>
    <dgm:cxn modelId="{29B8D0E7-09D5-45A6-A40F-340AADFAF891}" srcId="{B3229CD9-3811-447E-A9AA-5EF6FAECB333}" destId="{3FD76528-A7D5-4EC1-AD5B-5DCE2F3C6D97}" srcOrd="0" destOrd="0" parTransId="{1CB44B3F-1E4B-447C-8D89-923C445C6584}" sibTransId="{9623BE74-E601-4C8F-9B9E-4945B9198B14}"/>
    <dgm:cxn modelId="{6379E917-BDB0-4D74-8FCF-9C689BC94725}" srcId="{A9ACBA40-3029-47D5-B776-B747F0E15430}" destId="{9F073740-472A-45F1-A4CB-7B6AC1977E04}" srcOrd="0" destOrd="0" parTransId="{54C5295D-2A68-4130-8725-078001925181}" sibTransId="{AA397294-7BB5-4AA5-82A1-974BED25112E}"/>
    <dgm:cxn modelId="{CDFDE79A-2BA5-492E-9BA7-B3196953B569}" type="presOf" srcId="{5CE8CB95-2CFC-467A-B818-821612B3DB49}" destId="{150A718B-7E1D-4CDA-981B-9D61254D8C86}" srcOrd="0" destOrd="0" presId="urn:microsoft.com/office/officeart/2005/8/layout/vList2"/>
    <dgm:cxn modelId="{B47706AF-A995-4219-AE49-8747ADBDFD4B}" type="presOf" srcId="{E3079ED9-5B35-4F7F-A7C4-8FAFD0470557}" destId="{0D33D6D6-4BC8-40D9-AB82-53D975BAB51B}" srcOrd="0" destOrd="0" presId="urn:microsoft.com/office/officeart/2005/8/layout/vList2"/>
    <dgm:cxn modelId="{D9E1187C-7409-4146-8D1A-B20BB31B2A35}" type="presOf" srcId="{B4048E50-3B51-4999-9A54-45F5E6B07A80}" destId="{CE7B5B9B-0B6C-4D79-812B-E78483239B31}" srcOrd="0" destOrd="0" presId="urn:microsoft.com/office/officeart/2005/8/layout/vList2"/>
    <dgm:cxn modelId="{BB5E945D-BD70-4A91-A660-31CAEC528304}" type="presOf" srcId="{A9ACBA40-3029-47D5-B776-B747F0E15430}" destId="{A75518A5-8D7C-4617-80C4-6080F87D7B60}" srcOrd="0" destOrd="0" presId="urn:microsoft.com/office/officeart/2005/8/layout/vList2"/>
    <dgm:cxn modelId="{9C2ADB50-15BB-41A8-BCF2-F51226788D8B}" srcId="{B4048E50-3B51-4999-9A54-45F5E6B07A80}" destId="{B3229CD9-3811-447E-A9AA-5EF6FAECB333}" srcOrd="2" destOrd="0" parTransId="{D3DE0B73-1058-404F-B5A2-5C69CC67F70D}" sibTransId="{3A3E7282-2403-4336-B126-9955BC62701E}"/>
    <dgm:cxn modelId="{6AA6A465-972C-4E19-A625-73A00F4D2588}" srcId="{B4048E50-3B51-4999-9A54-45F5E6B07A80}" destId="{A9ACBA40-3029-47D5-B776-B747F0E15430}" srcOrd="3" destOrd="0" parTransId="{56EFF4EE-C97A-4491-AA0F-BAECDB962473}" sibTransId="{2663F8BB-F57B-4FBC-9A56-781413D655E4}"/>
    <dgm:cxn modelId="{02FDB1E9-FDCB-49F3-8E30-BC9EF0D29BB6}" type="presOf" srcId="{3FD76528-A7D5-4EC1-AD5B-5DCE2F3C6D97}" destId="{C960D9F2-EA82-488B-A2E2-ADC095EA9A9D}" srcOrd="0" destOrd="0" presId="urn:microsoft.com/office/officeart/2005/8/layout/vList2"/>
    <dgm:cxn modelId="{0A6FFF76-CB9A-465D-976E-3A6ED9FB0069}" srcId="{B4048E50-3B51-4999-9A54-45F5E6B07A80}" destId="{5CE8CB95-2CFC-467A-B818-821612B3DB49}" srcOrd="0" destOrd="0" parTransId="{707B93C5-DD04-49BB-8B0A-3B68195F245F}" sibTransId="{2D629E26-BCEE-47F2-8F0B-586C7DE31475}"/>
    <dgm:cxn modelId="{303F150B-455E-47FF-8764-6E0E775F409C}" srcId="{E3079ED9-5B35-4F7F-A7C4-8FAFD0470557}" destId="{A12CDFED-4789-49E5-B821-7942DFBD0683}" srcOrd="0" destOrd="0" parTransId="{A7E0A547-761B-460A-9E1E-FFB647814B0E}" sibTransId="{8168647A-FF44-486C-A4F3-DE2B7B04D0BA}"/>
    <dgm:cxn modelId="{CC0E014C-CC63-472F-B381-DB3124E943A3}" srcId="{B4048E50-3B51-4999-9A54-45F5E6B07A80}" destId="{E3079ED9-5B35-4F7F-A7C4-8FAFD0470557}" srcOrd="1" destOrd="0" parTransId="{5C9981A9-0143-43AF-A1B7-F01DAAD0D529}" sibTransId="{8E7C5481-5DFE-4427-BE0A-A24C306BFCF4}"/>
    <dgm:cxn modelId="{B9AFC5F0-5020-46D6-855D-829DB29556C4}" type="presOf" srcId="{9F073740-472A-45F1-A4CB-7B6AC1977E04}" destId="{28C689D0-3D6D-4A85-93B0-1D089F29166D}" srcOrd="0" destOrd="0" presId="urn:microsoft.com/office/officeart/2005/8/layout/vList2"/>
    <dgm:cxn modelId="{AFF4D68A-C93A-44D0-BC84-1C45236D1F9A}" type="presOf" srcId="{A12CDFED-4789-49E5-B821-7942DFBD0683}" destId="{7E204200-FF25-4266-B837-8595BFA62C91}" srcOrd="0" destOrd="0" presId="urn:microsoft.com/office/officeart/2005/8/layout/vList2"/>
    <dgm:cxn modelId="{3293DAB8-0071-4A24-B396-917817A0DCFA}" type="presParOf" srcId="{CE7B5B9B-0B6C-4D79-812B-E78483239B31}" destId="{150A718B-7E1D-4CDA-981B-9D61254D8C86}" srcOrd="0" destOrd="0" presId="urn:microsoft.com/office/officeart/2005/8/layout/vList2"/>
    <dgm:cxn modelId="{3A31ECC6-7179-4E00-A407-643A45777C92}" type="presParOf" srcId="{CE7B5B9B-0B6C-4D79-812B-E78483239B31}" destId="{CEB2181E-E1DB-4945-A156-7E2F763E9BF4}" srcOrd="1" destOrd="0" presId="urn:microsoft.com/office/officeart/2005/8/layout/vList2"/>
    <dgm:cxn modelId="{6FCB4896-E905-4440-9C0F-4F66DF198F6C}" type="presParOf" srcId="{CE7B5B9B-0B6C-4D79-812B-E78483239B31}" destId="{0D33D6D6-4BC8-40D9-AB82-53D975BAB51B}" srcOrd="2" destOrd="0" presId="urn:microsoft.com/office/officeart/2005/8/layout/vList2"/>
    <dgm:cxn modelId="{4B5DF907-256D-4058-8559-C68C63B7F368}" type="presParOf" srcId="{CE7B5B9B-0B6C-4D79-812B-E78483239B31}" destId="{7E204200-FF25-4266-B837-8595BFA62C91}" srcOrd="3" destOrd="0" presId="urn:microsoft.com/office/officeart/2005/8/layout/vList2"/>
    <dgm:cxn modelId="{DADF7EFE-C5CD-4835-9842-F56728EF0D14}" type="presParOf" srcId="{CE7B5B9B-0B6C-4D79-812B-E78483239B31}" destId="{EBD829EF-8351-4E7C-A95A-7CFB9A19D334}" srcOrd="4" destOrd="0" presId="urn:microsoft.com/office/officeart/2005/8/layout/vList2"/>
    <dgm:cxn modelId="{263D52F0-24D8-4F42-B091-2BDFB9F37D5C}" type="presParOf" srcId="{CE7B5B9B-0B6C-4D79-812B-E78483239B31}" destId="{C960D9F2-EA82-488B-A2E2-ADC095EA9A9D}" srcOrd="5" destOrd="0" presId="urn:microsoft.com/office/officeart/2005/8/layout/vList2"/>
    <dgm:cxn modelId="{FAF66D66-DF24-47B2-B9C2-3791611EA61E}" type="presParOf" srcId="{CE7B5B9B-0B6C-4D79-812B-E78483239B31}" destId="{A75518A5-8D7C-4617-80C4-6080F87D7B60}" srcOrd="6" destOrd="0" presId="urn:microsoft.com/office/officeart/2005/8/layout/vList2"/>
    <dgm:cxn modelId="{3FDEE7E9-5261-4104-B00C-D4536DD26D15}" type="presParOf" srcId="{CE7B5B9B-0B6C-4D79-812B-E78483239B31}" destId="{28C689D0-3D6D-4A85-93B0-1D089F29166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048E50-3B51-4999-9A54-45F5E6B07A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60697-7A2C-4EAD-9393-A93B06C5175F}">
      <dgm:prSet phldrT="[Text]"/>
      <dgm:spPr/>
      <dgm:t>
        <a:bodyPr/>
        <a:lstStyle/>
        <a:p>
          <a:r>
            <a:rPr lang="en-US" spc="50" dirty="0"/>
            <a:t>Members</a:t>
          </a:r>
          <a:r>
            <a:rPr lang="en-US" spc="50" dirty="0">
              <a:solidFill>
                <a:schemeClr val="tx1"/>
              </a:solidFill>
            </a:rPr>
            <a:t>,</a:t>
          </a:r>
          <a:r>
            <a:rPr lang="en-US" spc="50" dirty="0"/>
            <a:t> who have the opportunity to earn education awards</a:t>
          </a:r>
          <a:r>
            <a:rPr lang="en-US" spc="50" dirty="0">
              <a:solidFill>
                <a:schemeClr val="tx1"/>
              </a:solidFill>
            </a:rPr>
            <a:t>,</a:t>
          </a:r>
          <a:r>
            <a:rPr lang="en-US" spc="50" dirty="0"/>
            <a:t> are reaching their goals</a:t>
          </a:r>
        </a:p>
      </dgm:t>
    </dgm:pt>
    <dgm:pt modelId="{D3B471B4-E799-41D6-BED6-52B874CDBF76}" type="parTrans" cxnId="{CC1A7DE2-765B-4751-9C9E-04FDD5738C37}">
      <dgm:prSet/>
      <dgm:spPr/>
      <dgm:t>
        <a:bodyPr/>
        <a:lstStyle/>
        <a:p>
          <a:endParaRPr lang="en-US"/>
        </a:p>
      </dgm:t>
    </dgm:pt>
    <dgm:pt modelId="{19486BA8-1163-4261-9F62-5B57A434D14B}" type="sibTrans" cxnId="{CC1A7DE2-765B-4751-9C9E-04FDD5738C37}">
      <dgm:prSet/>
      <dgm:spPr/>
      <dgm:t>
        <a:bodyPr/>
        <a:lstStyle/>
        <a:p>
          <a:endParaRPr lang="en-US"/>
        </a:p>
      </dgm:t>
    </dgm:pt>
    <dgm:pt modelId="{E3079ED9-5B35-4F7F-A7C4-8FAFD0470557}">
      <dgm:prSet phldrT="[Text]"/>
      <dgm:spPr/>
      <dgm:t>
        <a:bodyPr/>
        <a:lstStyle/>
        <a:p>
          <a:pPr>
            <a:spcAft>
              <a:spcPts val="2724"/>
            </a:spcAft>
          </a:pPr>
          <a:r>
            <a:rPr lang="en-US" dirty="0"/>
            <a:t>Membership</a:t>
          </a:r>
        </a:p>
      </dgm:t>
    </dgm:pt>
    <dgm:pt modelId="{5C9981A9-0143-43AF-A1B7-F01DAAD0D529}" type="parTrans" cxnId="{CC0E014C-CC63-472F-B381-DB3124E943A3}">
      <dgm:prSet/>
      <dgm:spPr/>
      <dgm:t>
        <a:bodyPr/>
        <a:lstStyle/>
        <a:p>
          <a:endParaRPr lang="en-US"/>
        </a:p>
      </dgm:t>
    </dgm:pt>
    <dgm:pt modelId="{8E7C5481-5DFE-4427-BE0A-A24C306BFCF4}" type="sibTrans" cxnId="{CC0E014C-CC63-472F-B381-DB3124E943A3}">
      <dgm:prSet/>
      <dgm:spPr/>
      <dgm:t>
        <a:bodyPr/>
        <a:lstStyle/>
        <a:p>
          <a:endParaRPr lang="en-US"/>
        </a:p>
      </dgm:t>
    </dgm:pt>
    <dgm:pt modelId="{A12CDFED-4789-49E5-B821-7942DFBD0683}">
      <dgm:prSet phldrT="[Text]"/>
      <dgm:spPr/>
      <dgm:t>
        <a:bodyPr/>
        <a:lstStyle/>
        <a:p>
          <a:r>
            <a:rPr lang="en-US" spc="50" dirty="0"/>
            <a:t>With enough members, everyone’s experience is enhanced because leadership is provided and meeting and committee assignments are filled</a:t>
          </a:r>
        </a:p>
      </dgm:t>
    </dgm:pt>
    <dgm:pt modelId="{A7E0A547-761B-460A-9E1E-FFB647814B0E}" type="parTrans" cxnId="{303F150B-455E-47FF-8764-6E0E775F409C}">
      <dgm:prSet/>
      <dgm:spPr/>
      <dgm:t>
        <a:bodyPr/>
        <a:lstStyle/>
        <a:p>
          <a:endParaRPr lang="en-US"/>
        </a:p>
      </dgm:t>
    </dgm:pt>
    <dgm:pt modelId="{8168647A-FF44-486C-A4F3-DE2B7B04D0BA}" type="sibTrans" cxnId="{303F150B-455E-47FF-8764-6E0E775F409C}">
      <dgm:prSet/>
      <dgm:spPr/>
      <dgm:t>
        <a:bodyPr/>
        <a:lstStyle/>
        <a:p>
          <a:endParaRPr lang="en-US"/>
        </a:p>
      </dgm:t>
    </dgm:pt>
    <dgm:pt modelId="{B3229CD9-3811-447E-A9AA-5EF6FAECB333}">
      <dgm:prSet phldrT="[Text]"/>
      <dgm:spPr/>
      <dgm:t>
        <a:bodyPr/>
        <a:lstStyle/>
        <a:p>
          <a:r>
            <a:rPr lang="en-US" dirty="0"/>
            <a:t>Training</a:t>
          </a:r>
        </a:p>
      </dgm:t>
    </dgm:pt>
    <dgm:pt modelId="{D3DE0B73-1058-404F-B5A2-5C69CC67F70D}" type="parTrans" cxnId="{9C2ADB50-15BB-41A8-BCF2-F51226788D8B}">
      <dgm:prSet/>
      <dgm:spPr/>
      <dgm:t>
        <a:bodyPr/>
        <a:lstStyle/>
        <a:p>
          <a:endParaRPr lang="en-US"/>
        </a:p>
      </dgm:t>
    </dgm:pt>
    <dgm:pt modelId="{3A3E7282-2403-4336-B126-9955BC62701E}" type="sibTrans" cxnId="{9C2ADB50-15BB-41A8-BCF2-F51226788D8B}">
      <dgm:prSet/>
      <dgm:spPr/>
      <dgm:t>
        <a:bodyPr/>
        <a:lstStyle/>
        <a:p>
          <a:endParaRPr lang="en-US"/>
        </a:p>
      </dgm:t>
    </dgm:pt>
    <dgm:pt modelId="{3FD76528-A7D5-4EC1-AD5B-5DCE2F3C6D97}">
      <dgm:prSet phldrT="[Text]"/>
      <dgm:spPr/>
      <dgm:t>
        <a:bodyPr/>
        <a:lstStyle/>
        <a:p>
          <a:r>
            <a:rPr lang="en-US" spc="30" dirty="0"/>
            <a:t>Trained club officers are better able to serve and support your club</a:t>
          </a:r>
        </a:p>
      </dgm:t>
    </dgm:pt>
    <dgm:pt modelId="{1CB44B3F-1E4B-447C-8D89-923C445C6584}" type="parTrans" cxnId="{29B8D0E7-09D5-45A6-A40F-340AADFAF891}">
      <dgm:prSet/>
      <dgm:spPr/>
      <dgm:t>
        <a:bodyPr/>
        <a:lstStyle/>
        <a:p>
          <a:endParaRPr lang="en-US"/>
        </a:p>
      </dgm:t>
    </dgm:pt>
    <dgm:pt modelId="{9623BE74-E601-4C8F-9B9E-4945B9198B14}" type="sibTrans" cxnId="{29B8D0E7-09D5-45A6-A40F-340AADFAF891}">
      <dgm:prSet/>
      <dgm:spPr/>
      <dgm:t>
        <a:bodyPr/>
        <a:lstStyle/>
        <a:p>
          <a:endParaRPr lang="en-US"/>
        </a:p>
      </dgm:t>
    </dgm:pt>
    <dgm:pt modelId="{A9ACBA40-3029-47D5-B776-B747F0E15430}">
      <dgm:prSet phldrT="[Text]"/>
      <dgm:spPr/>
      <dgm:t>
        <a:bodyPr/>
        <a:lstStyle/>
        <a:p>
          <a:r>
            <a:rPr lang="en-US" dirty="0"/>
            <a:t>Administration</a:t>
          </a:r>
        </a:p>
      </dgm:t>
    </dgm:pt>
    <dgm:pt modelId="{56EFF4EE-C97A-4491-AA0F-BAECDB962473}" type="parTrans" cxnId="{6AA6A465-972C-4E19-A625-73A00F4D2588}">
      <dgm:prSet/>
      <dgm:spPr/>
      <dgm:t>
        <a:bodyPr/>
        <a:lstStyle/>
        <a:p>
          <a:endParaRPr lang="en-US"/>
        </a:p>
      </dgm:t>
    </dgm:pt>
    <dgm:pt modelId="{2663F8BB-F57B-4FBC-9A56-781413D655E4}" type="sibTrans" cxnId="{6AA6A465-972C-4E19-A625-73A00F4D2588}">
      <dgm:prSet/>
      <dgm:spPr/>
      <dgm:t>
        <a:bodyPr/>
        <a:lstStyle/>
        <a:p>
          <a:endParaRPr lang="en-US"/>
        </a:p>
      </dgm:t>
    </dgm:pt>
    <dgm:pt modelId="{9F073740-472A-45F1-A4CB-7B6AC1977E04}">
      <dgm:prSet phldrT="[Text]"/>
      <dgm:spPr/>
      <dgm:t>
        <a:bodyPr/>
        <a:lstStyle/>
        <a:p>
          <a:r>
            <a:rPr lang="en-US" spc="50" dirty="0"/>
            <a:t>Fulfilling administrative duties helps your club run more smoothly, which benefits members</a:t>
          </a:r>
        </a:p>
      </dgm:t>
    </dgm:pt>
    <dgm:pt modelId="{54C5295D-2A68-4130-8725-078001925181}" type="parTrans" cxnId="{6379E917-BDB0-4D74-8FCF-9C689BC94725}">
      <dgm:prSet/>
      <dgm:spPr/>
      <dgm:t>
        <a:bodyPr/>
        <a:lstStyle/>
        <a:p>
          <a:endParaRPr lang="en-US"/>
        </a:p>
      </dgm:t>
    </dgm:pt>
    <dgm:pt modelId="{AA397294-7BB5-4AA5-82A1-974BED25112E}" type="sibTrans" cxnId="{6379E917-BDB0-4D74-8FCF-9C689BC94725}">
      <dgm:prSet/>
      <dgm:spPr/>
      <dgm:t>
        <a:bodyPr/>
        <a:lstStyle/>
        <a:p>
          <a:endParaRPr lang="en-US"/>
        </a:p>
      </dgm:t>
    </dgm:pt>
    <dgm:pt modelId="{5CE8CB95-2CFC-467A-B818-821612B3DB49}">
      <dgm:prSet phldrT="[Text]"/>
      <dgm:spPr/>
      <dgm:t>
        <a:bodyPr/>
        <a:lstStyle/>
        <a:p>
          <a:r>
            <a:rPr lang="en-US" dirty="0"/>
            <a:t>Education</a:t>
          </a:r>
        </a:p>
      </dgm:t>
    </dgm:pt>
    <dgm:pt modelId="{2D629E26-BCEE-47F2-8F0B-586C7DE31475}" type="sibTrans" cxnId="{0A6FFF76-CB9A-465D-976E-3A6ED9FB0069}">
      <dgm:prSet/>
      <dgm:spPr/>
      <dgm:t>
        <a:bodyPr/>
        <a:lstStyle/>
        <a:p>
          <a:endParaRPr lang="en-US"/>
        </a:p>
      </dgm:t>
    </dgm:pt>
    <dgm:pt modelId="{707B93C5-DD04-49BB-8B0A-3B68195F245F}" type="parTrans" cxnId="{0A6FFF76-CB9A-465D-976E-3A6ED9FB0069}">
      <dgm:prSet/>
      <dgm:spPr/>
      <dgm:t>
        <a:bodyPr/>
        <a:lstStyle/>
        <a:p>
          <a:endParaRPr lang="en-US"/>
        </a:p>
      </dgm:t>
    </dgm:pt>
    <dgm:pt modelId="{CE7B5B9B-0B6C-4D79-812B-E78483239B31}" type="pres">
      <dgm:prSet presAssocID="{B4048E50-3B51-4999-9A54-45F5E6B07A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0A718B-7E1D-4CDA-981B-9D61254D8C86}" type="pres">
      <dgm:prSet presAssocID="{5CE8CB95-2CFC-467A-B818-821612B3DB4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B2181E-E1DB-4945-A156-7E2F763E9BF4}" type="pres">
      <dgm:prSet presAssocID="{5CE8CB95-2CFC-467A-B818-821612B3DB49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3D6D6-4BC8-40D9-AB82-53D975BAB51B}" type="pres">
      <dgm:prSet presAssocID="{E3079ED9-5B35-4F7F-A7C4-8FAFD0470557}" presName="parentText" presStyleLbl="node1" presStyleIdx="1" presStyleCnt="4" custLinFactNeighborY="96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204200-FF25-4266-B837-8595BFA62C91}" type="pres">
      <dgm:prSet presAssocID="{E3079ED9-5B35-4F7F-A7C4-8FAFD0470557}" presName="childText" presStyleLbl="revTx" presStyleIdx="1" presStyleCnt="4" custLinFactNeighborY="11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829EF-8351-4E7C-A95A-7CFB9A19D334}" type="pres">
      <dgm:prSet presAssocID="{B3229CD9-3811-447E-A9AA-5EF6FAECB333}" presName="parentText" presStyleLbl="node1" presStyleIdx="2" presStyleCnt="4" custLinFactNeighborY="3367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0D9F2-EA82-488B-A2E2-ADC095EA9A9D}" type="pres">
      <dgm:prSet presAssocID="{B3229CD9-3811-447E-A9AA-5EF6FAECB333}" presName="childText" presStyleLbl="revTx" presStyleIdx="2" presStyleCnt="4" custLinFactNeighborY="21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518A5-8D7C-4617-80C4-6080F87D7B60}" type="pres">
      <dgm:prSet presAssocID="{A9ACBA40-3029-47D5-B776-B747F0E15430}" presName="parentText" presStyleLbl="node1" presStyleIdx="3" presStyleCnt="4" custLinFactNeighborY="2748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689D0-3D6D-4A85-93B0-1D089F29166D}" type="pres">
      <dgm:prSet presAssocID="{A9ACBA40-3029-47D5-B776-B747F0E15430}" presName="childText" presStyleLbl="revTx" presStyleIdx="3" presStyleCnt="4" custLinFactNeighborY="27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6D0FE1-7B8C-497F-83C0-66C2EC2C685E}" type="presOf" srcId="{E4D60697-7A2C-4EAD-9393-A93B06C5175F}" destId="{CEB2181E-E1DB-4945-A156-7E2F763E9BF4}" srcOrd="0" destOrd="0" presId="urn:microsoft.com/office/officeart/2005/8/layout/vList2"/>
    <dgm:cxn modelId="{CC1A7DE2-765B-4751-9C9E-04FDD5738C37}" srcId="{5CE8CB95-2CFC-467A-B818-821612B3DB49}" destId="{E4D60697-7A2C-4EAD-9393-A93B06C5175F}" srcOrd="0" destOrd="0" parTransId="{D3B471B4-E799-41D6-BED6-52B874CDBF76}" sibTransId="{19486BA8-1163-4261-9F62-5B57A434D14B}"/>
    <dgm:cxn modelId="{281254F8-74F3-422D-A19E-EA797656701F}" type="presOf" srcId="{B3229CD9-3811-447E-A9AA-5EF6FAECB333}" destId="{EBD829EF-8351-4E7C-A95A-7CFB9A19D334}" srcOrd="0" destOrd="0" presId="urn:microsoft.com/office/officeart/2005/8/layout/vList2"/>
    <dgm:cxn modelId="{29B8D0E7-09D5-45A6-A40F-340AADFAF891}" srcId="{B3229CD9-3811-447E-A9AA-5EF6FAECB333}" destId="{3FD76528-A7D5-4EC1-AD5B-5DCE2F3C6D97}" srcOrd="0" destOrd="0" parTransId="{1CB44B3F-1E4B-447C-8D89-923C445C6584}" sibTransId="{9623BE74-E601-4C8F-9B9E-4945B9198B14}"/>
    <dgm:cxn modelId="{6379E917-BDB0-4D74-8FCF-9C689BC94725}" srcId="{A9ACBA40-3029-47D5-B776-B747F0E15430}" destId="{9F073740-472A-45F1-A4CB-7B6AC1977E04}" srcOrd="0" destOrd="0" parTransId="{54C5295D-2A68-4130-8725-078001925181}" sibTransId="{AA397294-7BB5-4AA5-82A1-974BED25112E}"/>
    <dgm:cxn modelId="{CDFDE79A-2BA5-492E-9BA7-B3196953B569}" type="presOf" srcId="{5CE8CB95-2CFC-467A-B818-821612B3DB49}" destId="{150A718B-7E1D-4CDA-981B-9D61254D8C86}" srcOrd="0" destOrd="0" presId="urn:microsoft.com/office/officeart/2005/8/layout/vList2"/>
    <dgm:cxn modelId="{B47706AF-A995-4219-AE49-8747ADBDFD4B}" type="presOf" srcId="{E3079ED9-5B35-4F7F-A7C4-8FAFD0470557}" destId="{0D33D6D6-4BC8-40D9-AB82-53D975BAB51B}" srcOrd="0" destOrd="0" presId="urn:microsoft.com/office/officeart/2005/8/layout/vList2"/>
    <dgm:cxn modelId="{D9E1187C-7409-4146-8D1A-B20BB31B2A35}" type="presOf" srcId="{B4048E50-3B51-4999-9A54-45F5E6B07A80}" destId="{CE7B5B9B-0B6C-4D79-812B-E78483239B31}" srcOrd="0" destOrd="0" presId="urn:microsoft.com/office/officeart/2005/8/layout/vList2"/>
    <dgm:cxn modelId="{BB5E945D-BD70-4A91-A660-31CAEC528304}" type="presOf" srcId="{A9ACBA40-3029-47D5-B776-B747F0E15430}" destId="{A75518A5-8D7C-4617-80C4-6080F87D7B60}" srcOrd="0" destOrd="0" presId="urn:microsoft.com/office/officeart/2005/8/layout/vList2"/>
    <dgm:cxn modelId="{9C2ADB50-15BB-41A8-BCF2-F51226788D8B}" srcId="{B4048E50-3B51-4999-9A54-45F5E6B07A80}" destId="{B3229CD9-3811-447E-A9AA-5EF6FAECB333}" srcOrd="2" destOrd="0" parTransId="{D3DE0B73-1058-404F-B5A2-5C69CC67F70D}" sibTransId="{3A3E7282-2403-4336-B126-9955BC62701E}"/>
    <dgm:cxn modelId="{6AA6A465-972C-4E19-A625-73A00F4D2588}" srcId="{B4048E50-3B51-4999-9A54-45F5E6B07A80}" destId="{A9ACBA40-3029-47D5-B776-B747F0E15430}" srcOrd="3" destOrd="0" parTransId="{56EFF4EE-C97A-4491-AA0F-BAECDB962473}" sibTransId="{2663F8BB-F57B-4FBC-9A56-781413D655E4}"/>
    <dgm:cxn modelId="{02FDB1E9-FDCB-49F3-8E30-BC9EF0D29BB6}" type="presOf" srcId="{3FD76528-A7D5-4EC1-AD5B-5DCE2F3C6D97}" destId="{C960D9F2-EA82-488B-A2E2-ADC095EA9A9D}" srcOrd="0" destOrd="0" presId="urn:microsoft.com/office/officeart/2005/8/layout/vList2"/>
    <dgm:cxn modelId="{0A6FFF76-CB9A-465D-976E-3A6ED9FB0069}" srcId="{B4048E50-3B51-4999-9A54-45F5E6B07A80}" destId="{5CE8CB95-2CFC-467A-B818-821612B3DB49}" srcOrd="0" destOrd="0" parTransId="{707B93C5-DD04-49BB-8B0A-3B68195F245F}" sibTransId="{2D629E26-BCEE-47F2-8F0B-586C7DE31475}"/>
    <dgm:cxn modelId="{303F150B-455E-47FF-8764-6E0E775F409C}" srcId="{E3079ED9-5B35-4F7F-A7C4-8FAFD0470557}" destId="{A12CDFED-4789-49E5-B821-7942DFBD0683}" srcOrd="0" destOrd="0" parTransId="{A7E0A547-761B-460A-9E1E-FFB647814B0E}" sibTransId="{8168647A-FF44-486C-A4F3-DE2B7B04D0BA}"/>
    <dgm:cxn modelId="{CC0E014C-CC63-472F-B381-DB3124E943A3}" srcId="{B4048E50-3B51-4999-9A54-45F5E6B07A80}" destId="{E3079ED9-5B35-4F7F-A7C4-8FAFD0470557}" srcOrd="1" destOrd="0" parTransId="{5C9981A9-0143-43AF-A1B7-F01DAAD0D529}" sibTransId="{8E7C5481-5DFE-4427-BE0A-A24C306BFCF4}"/>
    <dgm:cxn modelId="{B9AFC5F0-5020-46D6-855D-829DB29556C4}" type="presOf" srcId="{9F073740-472A-45F1-A4CB-7B6AC1977E04}" destId="{28C689D0-3D6D-4A85-93B0-1D089F29166D}" srcOrd="0" destOrd="0" presId="urn:microsoft.com/office/officeart/2005/8/layout/vList2"/>
    <dgm:cxn modelId="{AFF4D68A-C93A-44D0-BC84-1C45236D1F9A}" type="presOf" srcId="{A12CDFED-4789-49E5-B821-7942DFBD0683}" destId="{7E204200-FF25-4266-B837-8595BFA62C91}" srcOrd="0" destOrd="0" presId="urn:microsoft.com/office/officeart/2005/8/layout/vList2"/>
    <dgm:cxn modelId="{3293DAB8-0071-4A24-B396-917817A0DCFA}" type="presParOf" srcId="{CE7B5B9B-0B6C-4D79-812B-E78483239B31}" destId="{150A718B-7E1D-4CDA-981B-9D61254D8C86}" srcOrd="0" destOrd="0" presId="urn:microsoft.com/office/officeart/2005/8/layout/vList2"/>
    <dgm:cxn modelId="{3A31ECC6-7179-4E00-A407-643A45777C92}" type="presParOf" srcId="{CE7B5B9B-0B6C-4D79-812B-E78483239B31}" destId="{CEB2181E-E1DB-4945-A156-7E2F763E9BF4}" srcOrd="1" destOrd="0" presId="urn:microsoft.com/office/officeart/2005/8/layout/vList2"/>
    <dgm:cxn modelId="{6FCB4896-E905-4440-9C0F-4F66DF198F6C}" type="presParOf" srcId="{CE7B5B9B-0B6C-4D79-812B-E78483239B31}" destId="{0D33D6D6-4BC8-40D9-AB82-53D975BAB51B}" srcOrd="2" destOrd="0" presId="urn:microsoft.com/office/officeart/2005/8/layout/vList2"/>
    <dgm:cxn modelId="{4B5DF907-256D-4058-8559-C68C63B7F368}" type="presParOf" srcId="{CE7B5B9B-0B6C-4D79-812B-E78483239B31}" destId="{7E204200-FF25-4266-B837-8595BFA62C91}" srcOrd="3" destOrd="0" presId="urn:microsoft.com/office/officeart/2005/8/layout/vList2"/>
    <dgm:cxn modelId="{DADF7EFE-C5CD-4835-9842-F56728EF0D14}" type="presParOf" srcId="{CE7B5B9B-0B6C-4D79-812B-E78483239B31}" destId="{EBD829EF-8351-4E7C-A95A-7CFB9A19D334}" srcOrd="4" destOrd="0" presId="urn:microsoft.com/office/officeart/2005/8/layout/vList2"/>
    <dgm:cxn modelId="{263D52F0-24D8-4F42-B091-2BDFB9F37D5C}" type="presParOf" srcId="{CE7B5B9B-0B6C-4D79-812B-E78483239B31}" destId="{C960D9F2-EA82-488B-A2E2-ADC095EA9A9D}" srcOrd="5" destOrd="0" presId="urn:microsoft.com/office/officeart/2005/8/layout/vList2"/>
    <dgm:cxn modelId="{FAF66D66-DF24-47B2-B9C2-3791611EA61E}" type="presParOf" srcId="{CE7B5B9B-0B6C-4D79-812B-E78483239B31}" destId="{A75518A5-8D7C-4617-80C4-6080F87D7B60}" srcOrd="6" destOrd="0" presId="urn:microsoft.com/office/officeart/2005/8/layout/vList2"/>
    <dgm:cxn modelId="{3FDEE7E9-5261-4104-B00C-D4536DD26D15}" type="presParOf" srcId="{CE7B5B9B-0B6C-4D79-812B-E78483239B31}" destId="{28C689D0-3D6D-4A85-93B0-1D089F29166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0A718B-7E1D-4CDA-981B-9D61254D8C86}">
      <dsp:nvSpPr>
        <dsp:cNvPr id="0" name=""/>
        <dsp:cNvSpPr/>
      </dsp:nvSpPr>
      <dsp:spPr>
        <a:xfrm>
          <a:off x="0" y="70548"/>
          <a:ext cx="7176884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Education</a:t>
          </a:r>
        </a:p>
      </dsp:txBody>
      <dsp:txXfrm>
        <a:off x="0" y="70548"/>
        <a:ext cx="7176884" cy="538200"/>
      </dsp:txXfrm>
    </dsp:sp>
    <dsp:sp modelId="{CEB2181E-E1DB-4945-A156-7E2F763E9BF4}">
      <dsp:nvSpPr>
        <dsp:cNvPr id="0" name=""/>
        <dsp:cNvSpPr/>
      </dsp:nvSpPr>
      <dsp:spPr>
        <a:xfrm>
          <a:off x="0" y="608748"/>
          <a:ext cx="7176884" cy="53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86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pc="50" dirty="0"/>
            <a:t>Members</a:t>
          </a:r>
          <a:r>
            <a:rPr lang="en-US" sz="1800" kern="1200" spc="50" dirty="0">
              <a:solidFill>
                <a:schemeClr val="tx1"/>
              </a:solidFill>
            </a:rPr>
            <a:t>,</a:t>
          </a:r>
          <a:r>
            <a:rPr lang="en-US" sz="1800" kern="1200" spc="50" dirty="0"/>
            <a:t> who have the opportunity to earn education awards</a:t>
          </a:r>
          <a:r>
            <a:rPr lang="en-US" sz="1800" kern="1200" spc="50" dirty="0">
              <a:solidFill>
                <a:schemeClr val="tx1"/>
              </a:solidFill>
            </a:rPr>
            <a:t>,</a:t>
          </a:r>
          <a:r>
            <a:rPr lang="en-US" sz="1800" kern="1200" spc="50" dirty="0"/>
            <a:t> are reaching their goals</a:t>
          </a:r>
        </a:p>
      </dsp:txBody>
      <dsp:txXfrm>
        <a:off x="0" y="608748"/>
        <a:ext cx="7176884" cy="535612"/>
      </dsp:txXfrm>
    </dsp:sp>
    <dsp:sp modelId="{0D33D6D6-4BC8-40D9-AB82-53D975BAB51B}">
      <dsp:nvSpPr>
        <dsp:cNvPr id="0" name=""/>
        <dsp:cNvSpPr/>
      </dsp:nvSpPr>
      <dsp:spPr>
        <a:xfrm>
          <a:off x="0" y="1219885"/>
          <a:ext cx="7176884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ts val="2724"/>
            </a:spcAft>
          </a:pPr>
          <a:r>
            <a:rPr lang="en-US" sz="2300" kern="1200" dirty="0"/>
            <a:t>Membership</a:t>
          </a:r>
        </a:p>
      </dsp:txBody>
      <dsp:txXfrm>
        <a:off x="0" y="1219885"/>
        <a:ext cx="7176884" cy="538200"/>
      </dsp:txXfrm>
    </dsp:sp>
    <dsp:sp modelId="{7E204200-FF25-4266-B837-8595BFA62C91}">
      <dsp:nvSpPr>
        <dsp:cNvPr id="0" name=""/>
        <dsp:cNvSpPr/>
      </dsp:nvSpPr>
      <dsp:spPr>
        <a:xfrm>
          <a:off x="0" y="1746058"/>
          <a:ext cx="7176884" cy="7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86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pc="50" dirty="0"/>
            <a:t>With enough members, everyone’s experience is enhanced because leadership is provided and meeting and committee assignments are filled</a:t>
          </a:r>
        </a:p>
      </dsp:txBody>
      <dsp:txXfrm>
        <a:off x="0" y="1746058"/>
        <a:ext cx="7176884" cy="785565"/>
      </dsp:txXfrm>
    </dsp:sp>
    <dsp:sp modelId="{EBD829EF-8351-4E7C-A95A-7CFB9A19D334}">
      <dsp:nvSpPr>
        <dsp:cNvPr id="0" name=""/>
        <dsp:cNvSpPr/>
      </dsp:nvSpPr>
      <dsp:spPr>
        <a:xfrm>
          <a:off x="0" y="2648499"/>
          <a:ext cx="7176884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Training</a:t>
          </a:r>
        </a:p>
      </dsp:txBody>
      <dsp:txXfrm>
        <a:off x="0" y="2648499"/>
        <a:ext cx="7176884" cy="538200"/>
      </dsp:txXfrm>
    </dsp:sp>
    <dsp:sp modelId="{C960D9F2-EA82-488B-A2E2-ADC095EA9A9D}">
      <dsp:nvSpPr>
        <dsp:cNvPr id="0" name=""/>
        <dsp:cNvSpPr/>
      </dsp:nvSpPr>
      <dsp:spPr>
        <a:xfrm>
          <a:off x="0" y="3123912"/>
          <a:ext cx="7176884" cy="53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86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pc="30" dirty="0"/>
            <a:t>Trained club officers are better able to serve and support your club</a:t>
          </a:r>
        </a:p>
      </dsp:txBody>
      <dsp:txXfrm>
        <a:off x="0" y="3123912"/>
        <a:ext cx="7176884" cy="535612"/>
      </dsp:txXfrm>
    </dsp:sp>
    <dsp:sp modelId="{A75518A5-8D7C-4617-80C4-6080F87D7B60}">
      <dsp:nvSpPr>
        <dsp:cNvPr id="0" name=""/>
        <dsp:cNvSpPr/>
      </dsp:nvSpPr>
      <dsp:spPr>
        <a:xfrm>
          <a:off x="0" y="3689141"/>
          <a:ext cx="7176884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Administration</a:t>
          </a:r>
        </a:p>
      </dsp:txBody>
      <dsp:txXfrm>
        <a:off x="0" y="3689141"/>
        <a:ext cx="7176884" cy="538200"/>
      </dsp:txXfrm>
    </dsp:sp>
    <dsp:sp modelId="{28C689D0-3D6D-4A85-93B0-1D089F29166D}">
      <dsp:nvSpPr>
        <dsp:cNvPr id="0" name=""/>
        <dsp:cNvSpPr/>
      </dsp:nvSpPr>
      <dsp:spPr>
        <a:xfrm>
          <a:off x="0" y="4150687"/>
          <a:ext cx="7176884" cy="53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86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pc="50" dirty="0"/>
            <a:t>Fulfilling administrative duties helps your club run more smoothly, which benefits members</a:t>
          </a:r>
        </a:p>
      </dsp:txBody>
      <dsp:txXfrm>
        <a:off x="0" y="4150687"/>
        <a:ext cx="7176884" cy="5356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0A718B-7E1D-4CDA-981B-9D61254D8C86}">
      <dsp:nvSpPr>
        <dsp:cNvPr id="0" name=""/>
        <dsp:cNvSpPr/>
      </dsp:nvSpPr>
      <dsp:spPr>
        <a:xfrm>
          <a:off x="0" y="70548"/>
          <a:ext cx="7176884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Education</a:t>
          </a:r>
        </a:p>
      </dsp:txBody>
      <dsp:txXfrm>
        <a:off x="0" y="70548"/>
        <a:ext cx="7176884" cy="538200"/>
      </dsp:txXfrm>
    </dsp:sp>
    <dsp:sp modelId="{CEB2181E-E1DB-4945-A156-7E2F763E9BF4}">
      <dsp:nvSpPr>
        <dsp:cNvPr id="0" name=""/>
        <dsp:cNvSpPr/>
      </dsp:nvSpPr>
      <dsp:spPr>
        <a:xfrm>
          <a:off x="0" y="608748"/>
          <a:ext cx="7176884" cy="53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86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pc="50" dirty="0"/>
            <a:t>Members</a:t>
          </a:r>
          <a:r>
            <a:rPr lang="en-US" sz="1800" kern="1200" spc="50" dirty="0">
              <a:solidFill>
                <a:schemeClr val="tx1"/>
              </a:solidFill>
            </a:rPr>
            <a:t>,</a:t>
          </a:r>
          <a:r>
            <a:rPr lang="en-US" sz="1800" kern="1200" spc="50" dirty="0"/>
            <a:t> who have the opportunity to earn education awards</a:t>
          </a:r>
          <a:r>
            <a:rPr lang="en-US" sz="1800" kern="1200" spc="50" dirty="0">
              <a:solidFill>
                <a:schemeClr val="tx1"/>
              </a:solidFill>
            </a:rPr>
            <a:t>,</a:t>
          </a:r>
          <a:r>
            <a:rPr lang="en-US" sz="1800" kern="1200" spc="50" dirty="0"/>
            <a:t> are reaching their goals</a:t>
          </a:r>
        </a:p>
      </dsp:txBody>
      <dsp:txXfrm>
        <a:off x="0" y="608748"/>
        <a:ext cx="7176884" cy="535612"/>
      </dsp:txXfrm>
    </dsp:sp>
    <dsp:sp modelId="{0D33D6D6-4BC8-40D9-AB82-53D975BAB51B}">
      <dsp:nvSpPr>
        <dsp:cNvPr id="0" name=""/>
        <dsp:cNvSpPr/>
      </dsp:nvSpPr>
      <dsp:spPr>
        <a:xfrm>
          <a:off x="0" y="1219885"/>
          <a:ext cx="7176884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ts val="2724"/>
            </a:spcAft>
          </a:pPr>
          <a:r>
            <a:rPr lang="en-US" sz="2300" kern="1200" dirty="0"/>
            <a:t>Membership</a:t>
          </a:r>
        </a:p>
      </dsp:txBody>
      <dsp:txXfrm>
        <a:off x="0" y="1219885"/>
        <a:ext cx="7176884" cy="538200"/>
      </dsp:txXfrm>
    </dsp:sp>
    <dsp:sp modelId="{7E204200-FF25-4266-B837-8595BFA62C91}">
      <dsp:nvSpPr>
        <dsp:cNvPr id="0" name=""/>
        <dsp:cNvSpPr/>
      </dsp:nvSpPr>
      <dsp:spPr>
        <a:xfrm>
          <a:off x="0" y="1746058"/>
          <a:ext cx="7176884" cy="7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86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pc="50" dirty="0"/>
            <a:t>With enough members, everyone’s experience is enhanced because leadership is provided and meeting and committee assignments are filled</a:t>
          </a:r>
        </a:p>
      </dsp:txBody>
      <dsp:txXfrm>
        <a:off x="0" y="1746058"/>
        <a:ext cx="7176884" cy="785565"/>
      </dsp:txXfrm>
    </dsp:sp>
    <dsp:sp modelId="{EBD829EF-8351-4E7C-A95A-7CFB9A19D334}">
      <dsp:nvSpPr>
        <dsp:cNvPr id="0" name=""/>
        <dsp:cNvSpPr/>
      </dsp:nvSpPr>
      <dsp:spPr>
        <a:xfrm>
          <a:off x="0" y="2648499"/>
          <a:ext cx="7176884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Training</a:t>
          </a:r>
        </a:p>
      </dsp:txBody>
      <dsp:txXfrm>
        <a:off x="0" y="2648499"/>
        <a:ext cx="7176884" cy="538200"/>
      </dsp:txXfrm>
    </dsp:sp>
    <dsp:sp modelId="{C960D9F2-EA82-488B-A2E2-ADC095EA9A9D}">
      <dsp:nvSpPr>
        <dsp:cNvPr id="0" name=""/>
        <dsp:cNvSpPr/>
      </dsp:nvSpPr>
      <dsp:spPr>
        <a:xfrm>
          <a:off x="0" y="3123912"/>
          <a:ext cx="7176884" cy="53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86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pc="30" dirty="0"/>
            <a:t>Trained club officers are better able to serve and support your club</a:t>
          </a:r>
        </a:p>
      </dsp:txBody>
      <dsp:txXfrm>
        <a:off x="0" y="3123912"/>
        <a:ext cx="7176884" cy="535612"/>
      </dsp:txXfrm>
    </dsp:sp>
    <dsp:sp modelId="{A75518A5-8D7C-4617-80C4-6080F87D7B60}">
      <dsp:nvSpPr>
        <dsp:cNvPr id="0" name=""/>
        <dsp:cNvSpPr/>
      </dsp:nvSpPr>
      <dsp:spPr>
        <a:xfrm>
          <a:off x="0" y="3689141"/>
          <a:ext cx="7176884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Administration</a:t>
          </a:r>
        </a:p>
      </dsp:txBody>
      <dsp:txXfrm>
        <a:off x="0" y="3689141"/>
        <a:ext cx="7176884" cy="538200"/>
      </dsp:txXfrm>
    </dsp:sp>
    <dsp:sp modelId="{28C689D0-3D6D-4A85-93B0-1D089F29166D}">
      <dsp:nvSpPr>
        <dsp:cNvPr id="0" name=""/>
        <dsp:cNvSpPr/>
      </dsp:nvSpPr>
      <dsp:spPr>
        <a:xfrm>
          <a:off x="0" y="4150687"/>
          <a:ext cx="7176884" cy="53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86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pc="50" dirty="0"/>
            <a:t>Fulfilling administrative duties helps your club run more smoothly, which benefits members</a:t>
          </a:r>
        </a:p>
      </dsp:txBody>
      <dsp:txXfrm>
        <a:off x="0" y="4150687"/>
        <a:ext cx="7176884" cy="535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F10FD745-FE7D-4749-AA81-AB703BF2AF9F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1B038908-DAEC-4B5A-B397-9D8C1E3BE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402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990600"/>
          </a:xfrm>
        </p:spPr>
        <p:txBody>
          <a:bodyPr/>
          <a:lstStyle>
            <a:lvl1pPr marL="0" indent="0" algn="ctr">
              <a:lnSpc>
                <a:spcPct val="90000"/>
              </a:lnSpc>
              <a:buFont typeface="Webdings" charset="0"/>
              <a:buNone/>
              <a:defRPr sz="2400"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8382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ToastmastersLogo-Colo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0383" y="4251325"/>
            <a:ext cx="2151619" cy="1920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572000"/>
          </a:xfrm>
        </p:spPr>
        <p:txBody>
          <a:bodyPr/>
          <a:lstStyle>
            <a:lvl1pPr marL="0" indent="0">
              <a:buFontTx/>
              <a:buNone/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91105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724400"/>
          </a:xfrm>
        </p:spPr>
        <p:txBody>
          <a:bodyPr/>
          <a:lstStyle>
            <a:lvl1pPr marL="398463" indent="-398463"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01797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440269"/>
            <a:ext cx="8204199" cy="609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343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58453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2" y="250295"/>
            <a:ext cx="8305800" cy="9604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30080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64401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6794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34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2267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7772400" cy="2286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6000">
                <a:schemeClr val="accent1">
                  <a:shade val="93000"/>
                  <a:satMod val="130000"/>
                </a:schemeClr>
              </a:gs>
              <a:gs pos="96000">
                <a:schemeClr val="accent1">
                  <a:shade val="94000"/>
                  <a:satMod val="135000"/>
                  <a:alpha val="0"/>
                </a:schemeClr>
              </a:gs>
            </a:gsLst>
            <a:lin ang="3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" y="6383179"/>
            <a:ext cx="15552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www.toastmasters.org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style</a:t>
            </a:r>
          </a:p>
        </p:txBody>
      </p:sp>
      <p:pic>
        <p:nvPicPr>
          <p:cNvPr id="8" name="Picture 7" descr="ToastmastersLogo-Color.pn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80988" y="6179884"/>
            <a:ext cx="702637" cy="6272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9" r:id="rId3"/>
    <p:sldLayoutId id="2147483653" r:id="rId4"/>
    <p:sldLayoutId id="2147483654" r:id="rId5"/>
    <p:sldLayoutId id="2147483655" r:id="rId6"/>
    <p:sldLayoutId id="2147483656" r:id="rId7"/>
    <p:sldLayoutId id="214748365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spc="-100">
          <a:solidFill>
            <a:schemeClr val="bg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9pPr>
    </p:titleStyle>
    <p:bodyStyle>
      <a:lvl1pPr marL="398463" indent="-398463" algn="l" rtl="0" eaLnBrk="1" fontAlgn="base" hangingPunct="1">
        <a:spcBef>
          <a:spcPct val="20000"/>
        </a:spcBef>
        <a:spcAft>
          <a:spcPct val="0"/>
        </a:spcAft>
        <a:buClr>
          <a:srgbClr val="CD202C"/>
        </a:buClr>
        <a:buFont typeface="Webdings" charset="2"/>
        <a:buChar char="4"/>
        <a:defRPr sz="2800" spc="-5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Wingdings" charset="0"/>
        <a:buChar char="§"/>
        <a:defRPr sz="2500" spc="-5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200" spc="-5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Lucida Grande"/>
        <a:buChar char="–"/>
        <a:defRPr sz="2000" spc="-5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charset="0"/>
        <a:buChar char="►"/>
        <a:defRPr sz="2000">
          <a:solidFill>
            <a:srgbClr val="063052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Creating a Quality Club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Club Officer Training</a:t>
            </a:r>
          </a:p>
        </p:txBody>
      </p:sp>
    </p:spTree>
    <p:extLst>
      <p:ext uri="{BB962C8B-B14F-4D97-AF65-F5344CB8AC3E}">
        <p14:creationId xmlns:p14="http://schemas.microsoft.com/office/powerpoint/2010/main" xmlns="" val="1133297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Leader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Dedicated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Helpful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Empowering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1799"/>
            <a:ext cx="7467600" cy="609600"/>
          </a:xfrm>
        </p:spPr>
        <p:txBody>
          <a:bodyPr/>
          <a:lstStyle/>
          <a:p>
            <a:r>
              <a:rPr lang="en-US" dirty="0"/>
              <a:t>Brand Personality</a:t>
            </a:r>
          </a:p>
        </p:txBody>
      </p:sp>
    </p:spTree>
    <p:extLst>
      <p:ext uri="{BB962C8B-B14F-4D97-AF65-F5344CB8AC3E}">
        <p14:creationId xmlns:p14="http://schemas.microsoft.com/office/powerpoint/2010/main" xmlns="" val="2313701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First Impressions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Membership Orientation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Fellowship, Variety and Communication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Program Planning and Meeting Organization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Membership Strength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Achievement Recognition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1799"/>
            <a:ext cx="7467600" cy="609600"/>
          </a:xfrm>
        </p:spPr>
        <p:txBody>
          <a:bodyPr/>
          <a:lstStyle/>
          <a:p>
            <a:r>
              <a:rPr lang="en-US" dirty="0"/>
              <a:t>Moments of Truth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447675" cy="447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2473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574" y="431799"/>
            <a:ext cx="7467600" cy="609600"/>
          </a:xfrm>
        </p:spPr>
        <p:txBody>
          <a:bodyPr/>
          <a:lstStyle/>
          <a:p>
            <a:r>
              <a:rPr lang="en-US" dirty="0"/>
              <a:t>Distinguished Club Program (DCP)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218855051"/>
              </p:ext>
            </p:extLst>
          </p:nvPr>
        </p:nvGraphicFramePr>
        <p:xfrm>
          <a:off x="1040748" y="1371600"/>
          <a:ext cx="7176884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24736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574" y="431799"/>
            <a:ext cx="7467600" cy="609600"/>
          </a:xfrm>
        </p:spPr>
        <p:txBody>
          <a:bodyPr/>
          <a:lstStyle/>
          <a:p>
            <a:r>
              <a:rPr lang="en-US" dirty="0"/>
              <a:t>DCP Education Goals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07033" y="1361825"/>
            <a:ext cx="8303567" cy="1732500"/>
            <a:chOff x="307033" y="1361825"/>
            <a:chExt cx="8303567" cy="1732500"/>
          </a:xfrm>
        </p:grpSpPr>
        <p:sp>
          <p:nvSpPr>
            <p:cNvPr id="5" name="Freeform 4"/>
            <p:cNvSpPr/>
            <p:nvPr/>
          </p:nvSpPr>
          <p:spPr>
            <a:xfrm>
              <a:off x="307033" y="2030075"/>
              <a:ext cx="1903139" cy="396000"/>
            </a:xfrm>
            <a:custGeom>
              <a:avLst/>
              <a:gdLst>
                <a:gd name="connsiteX0" fmla="*/ 0 w 1903139"/>
                <a:gd name="connsiteY0" fmla="*/ 0 h 396000"/>
                <a:gd name="connsiteX1" fmla="*/ 1903139 w 1903139"/>
                <a:gd name="connsiteY1" fmla="*/ 0 h 396000"/>
                <a:gd name="connsiteX2" fmla="*/ 1903139 w 1903139"/>
                <a:gd name="connsiteY2" fmla="*/ 396000 h 396000"/>
                <a:gd name="connsiteX3" fmla="*/ 0 w 1903139"/>
                <a:gd name="connsiteY3" fmla="*/ 396000 h 396000"/>
                <a:gd name="connsiteX4" fmla="*/ 0 w 1903139"/>
                <a:gd name="connsiteY4" fmla="*/ 0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3139" h="396000">
                  <a:moveTo>
                    <a:pt x="0" y="0"/>
                  </a:moveTo>
                  <a:lnTo>
                    <a:pt x="1903139" y="0"/>
                  </a:lnTo>
                  <a:lnTo>
                    <a:pt x="1903139" y="396000"/>
                  </a:lnTo>
                  <a:lnTo>
                    <a:pt x="0" y="396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50800" rIns="142240" bIns="50800" numCol="1" spcCol="1270" anchor="ctr" anchorCtr="0">
              <a:noAutofit/>
            </a:bodyPr>
            <a:lstStyle/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/>
                <a:t>Current Education </a:t>
              </a:r>
              <a:r>
                <a:rPr lang="en-US" sz="2000" b="1" dirty="0"/>
                <a:t>Program</a:t>
              </a:r>
              <a:endParaRPr lang="en-US" sz="2000" b="1" kern="1200" dirty="0"/>
            </a:p>
          </p:txBody>
        </p:sp>
        <p:sp>
          <p:nvSpPr>
            <p:cNvPr id="11" name="Left Brace 10"/>
            <p:cNvSpPr/>
            <p:nvPr/>
          </p:nvSpPr>
          <p:spPr>
            <a:xfrm>
              <a:off x="2210173" y="1361825"/>
              <a:ext cx="380627" cy="1732500"/>
            </a:xfrm>
            <a:prstGeom prst="leftBrace">
              <a:avLst>
                <a:gd name="adj1" fmla="val 35000"/>
                <a:gd name="adj2" fmla="val 50000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2667000" y="1361825"/>
              <a:ext cx="5943600" cy="1732500"/>
            </a:xfrm>
            <a:custGeom>
              <a:avLst/>
              <a:gdLst>
                <a:gd name="connsiteX0" fmla="*/ 0 w 5176539"/>
                <a:gd name="connsiteY0" fmla="*/ 0 h 1732500"/>
                <a:gd name="connsiteX1" fmla="*/ 5176539 w 5176539"/>
                <a:gd name="connsiteY1" fmla="*/ 0 h 1732500"/>
                <a:gd name="connsiteX2" fmla="*/ 5176539 w 5176539"/>
                <a:gd name="connsiteY2" fmla="*/ 1732500 h 1732500"/>
                <a:gd name="connsiteX3" fmla="*/ 0 w 5176539"/>
                <a:gd name="connsiteY3" fmla="*/ 1732500 h 1732500"/>
                <a:gd name="connsiteX4" fmla="*/ 0 w 5176539"/>
                <a:gd name="connsiteY4" fmla="*/ 0 h 173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6539" h="1732500">
                  <a:moveTo>
                    <a:pt x="0" y="0"/>
                  </a:moveTo>
                  <a:lnTo>
                    <a:pt x="5176539" y="0"/>
                  </a:lnTo>
                  <a:lnTo>
                    <a:pt x="5176539" y="1732500"/>
                  </a:lnTo>
                  <a:lnTo>
                    <a:pt x="0" y="17325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900" kern="1200" dirty="0"/>
                <a:t> Two CCs</a:t>
              </a:r>
              <a:br>
                <a:rPr lang="en-US" sz="1900" kern="1200" dirty="0"/>
              </a:br>
              <a:r>
                <a:rPr lang="en-US" sz="1900" kern="1200" dirty="0"/>
                <a:t> Two more CCs</a:t>
              </a:r>
              <a:br>
                <a:rPr lang="en-US" sz="1900" kern="1200" dirty="0"/>
              </a:br>
              <a:r>
                <a:rPr lang="en-US" sz="1900" kern="1200" dirty="0"/>
                <a:t> One ACB, ACS or ACG</a:t>
              </a:r>
              <a:br>
                <a:rPr lang="en-US" sz="1900" kern="1200" dirty="0"/>
              </a:br>
              <a:r>
                <a:rPr lang="en-US" sz="1900" kern="1200" dirty="0"/>
                <a:t> One more ACB, ACS or ACG</a:t>
              </a:r>
              <a:br>
                <a:rPr lang="en-US" sz="1900" kern="1200" dirty="0"/>
              </a:br>
              <a:r>
                <a:rPr lang="en-US" sz="1900" kern="1200" dirty="0"/>
                <a:t> One CL, ALB, ALS or DTM</a:t>
              </a:r>
              <a:br>
                <a:rPr lang="en-US" sz="1900" kern="1200" dirty="0"/>
              </a:br>
              <a:r>
                <a:rPr lang="en-US" sz="1900" kern="1200" dirty="0"/>
                <a:t> One more CL, ALB, ALS or DTM</a:t>
              </a:r>
            </a:p>
          </p:txBody>
        </p:sp>
      </p:grpSp>
      <p:sp>
        <p:nvSpPr>
          <p:cNvPr id="22" name="Freeform 4"/>
          <p:cNvSpPr/>
          <p:nvPr/>
        </p:nvSpPr>
        <p:spPr>
          <a:xfrm>
            <a:off x="228601" y="3944850"/>
            <a:ext cx="1996400" cy="396000"/>
          </a:xfrm>
          <a:custGeom>
            <a:avLst/>
            <a:gdLst>
              <a:gd name="connsiteX0" fmla="*/ 0 w 1903139"/>
              <a:gd name="connsiteY0" fmla="*/ 0 h 396000"/>
              <a:gd name="connsiteX1" fmla="*/ 1903139 w 1903139"/>
              <a:gd name="connsiteY1" fmla="*/ 0 h 396000"/>
              <a:gd name="connsiteX2" fmla="*/ 1903139 w 1903139"/>
              <a:gd name="connsiteY2" fmla="*/ 396000 h 396000"/>
              <a:gd name="connsiteX3" fmla="*/ 0 w 1903139"/>
              <a:gd name="connsiteY3" fmla="*/ 396000 h 396000"/>
              <a:gd name="connsiteX4" fmla="*/ 0 w 1903139"/>
              <a:gd name="connsiteY4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3139" h="396000">
                <a:moveTo>
                  <a:pt x="0" y="0"/>
                </a:moveTo>
                <a:lnTo>
                  <a:pt x="1903139" y="0"/>
                </a:lnTo>
                <a:lnTo>
                  <a:pt x="1903139" y="396000"/>
                </a:lnTo>
                <a:lnTo>
                  <a:pt x="0" y="396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50800" rIns="142240" bIns="50800" numCol="1" spcCol="1270" anchor="ctr" anchorCtr="0">
            <a:noAutofit/>
          </a:bodyPr>
          <a:lstStyle/>
          <a:p>
            <a:pPr lvl="0" algn="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/>
              <a:t>Toastmasters Pathways Learning Experience</a:t>
            </a:r>
          </a:p>
        </p:txBody>
      </p:sp>
      <p:sp>
        <p:nvSpPr>
          <p:cNvPr id="23" name="Left Brace 22"/>
          <p:cNvSpPr/>
          <p:nvPr/>
        </p:nvSpPr>
        <p:spPr>
          <a:xfrm>
            <a:off x="2225001" y="3276600"/>
            <a:ext cx="380627" cy="1732500"/>
          </a:xfrm>
          <a:prstGeom prst="leftBrace">
            <a:avLst>
              <a:gd name="adj1" fmla="val 35000"/>
              <a:gd name="adj2" fmla="val 5000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eeform 11"/>
          <p:cNvSpPr/>
          <p:nvPr/>
        </p:nvSpPr>
        <p:spPr>
          <a:xfrm>
            <a:off x="2681828" y="3276600"/>
            <a:ext cx="5943600" cy="1732500"/>
          </a:xfrm>
          <a:custGeom>
            <a:avLst/>
            <a:gdLst>
              <a:gd name="connsiteX0" fmla="*/ 0 w 5176539"/>
              <a:gd name="connsiteY0" fmla="*/ 0 h 1732500"/>
              <a:gd name="connsiteX1" fmla="*/ 5176539 w 5176539"/>
              <a:gd name="connsiteY1" fmla="*/ 0 h 1732500"/>
              <a:gd name="connsiteX2" fmla="*/ 5176539 w 5176539"/>
              <a:gd name="connsiteY2" fmla="*/ 1732500 h 1732500"/>
              <a:gd name="connsiteX3" fmla="*/ 0 w 5176539"/>
              <a:gd name="connsiteY3" fmla="*/ 1732500 h 1732500"/>
              <a:gd name="connsiteX4" fmla="*/ 0 w 5176539"/>
              <a:gd name="connsiteY4" fmla="*/ 0 h 173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6539" h="1732500">
                <a:moveTo>
                  <a:pt x="0" y="0"/>
                </a:moveTo>
                <a:lnTo>
                  <a:pt x="5176539" y="0"/>
                </a:lnTo>
                <a:lnTo>
                  <a:pt x="5176539" y="1732500"/>
                </a:lnTo>
                <a:lnTo>
                  <a:pt x="0" y="17325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1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900" kern="1200" dirty="0"/>
              <a:t> Two CCs</a:t>
            </a:r>
            <a:br>
              <a:rPr lang="en-US" sz="1900" kern="1200" dirty="0"/>
            </a:br>
            <a:r>
              <a:rPr lang="en-US" sz="1900" kern="1200" dirty="0"/>
              <a:t> Two more CCs</a:t>
            </a:r>
            <a:br>
              <a:rPr lang="en-US" sz="1900" kern="1200" dirty="0"/>
            </a:br>
            <a:r>
              <a:rPr lang="en-US" sz="1900" kern="1200" dirty="0"/>
              <a:t> One ACB, ACS or ACG</a:t>
            </a:r>
            <a:br>
              <a:rPr lang="en-US" sz="1900" kern="1200" dirty="0"/>
            </a:br>
            <a:r>
              <a:rPr lang="en-US" sz="1900" kern="1200" dirty="0"/>
              <a:t> One more ACB, ACS or ACG</a:t>
            </a:r>
            <a:br>
              <a:rPr lang="en-US" sz="1900" kern="1200" dirty="0"/>
            </a:br>
            <a:r>
              <a:rPr lang="en-US" sz="1900" kern="1200" dirty="0"/>
              <a:t> One CL, ALB, ALS or DTM</a:t>
            </a:r>
            <a:br>
              <a:rPr lang="en-US" sz="1900" kern="1200" dirty="0"/>
            </a:br>
            <a:r>
              <a:rPr lang="en-US" sz="1900" kern="1200" dirty="0"/>
              <a:t> One more CL, ALB, ALS or DTM</a:t>
            </a:r>
          </a:p>
        </p:txBody>
      </p:sp>
    </p:spTree>
    <p:extLst>
      <p:ext uri="{BB962C8B-B14F-4D97-AF65-F5344CB8AC3E}">
        <p14:creationId xmlns:p14="http://schemas.microsoft.com/office/powerpoint/2010/main" xmlns="" val="3186342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574" y="431799"/>
            <a:ext cx="7467600" cy="609600"/>
          </a:xfrm>
        </p:spPr>
        <p:txBody>
          <a:bodyPr/>
          <a:lstStyle/>
          <a:p>
            <a:r>
              <a:rPr lang="en-US" dirty="0"/>
              <a:t>Remaining DCP Goals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201" y="1371600"/>
            <a:ext cx="8534399" cy="2990250"/>
            <a:chOff x="76201" y="3166325"/>
            <a:chExt cx="8534399" cy="2990250"/>
          </a:xfrm>
        </p:grpSpPr>
        <p:sp>
          <p:nvSpPr>
            <p:cNvPr id="13" name="Freeform 12"/>
            <p:cNvSpPr/>
            <p:nvPr/>
          </p:nvSpPr>
          <p:spPr>
            <a:xfrm>
              <a:off x="307033" y="3308637"/>
              <a:ext cx="1903139" cy="396000"/>
            </a:xfrm>
            <a:custGeom>
              <a:avLst/>
              <a:gdLst>
                <a:gd name="connsiteX0" fmla="*/ 0 w 1903139"/>
                <a:gd name="connsiteY0" fmla="*/ 0 h 396000"/>
                <a:gd name="connsiteX1" fmla="*/ 1903139 w 1903139"/>
                <a:gd name="connsiteY1" fmla="*/ 0 h 396000"/>
                <a:gd name="connsiteX2" fmla="*/ 1903139 w 1903139"/>
                <a:gd name="connsiteY2" fmla="*/ 396000 h 396000"/>
                <a:gd name="connsiteX3" fmla="*/ 0 w 1903139"/>
                <a:gd name="connsiteY3" fmla="*/ 396000 h 396000"/>
                <a:gd name="connsiteX4" fmla="*/ 0 w 1903139"/>
                <a:gd name="connsiteY4" fmla="*/ 0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3139" h="396000">
                  <a:moveTo>
                    <a:pt x="0" y="0"/>
                  </a:moveTo>
                  <a:lnTo>
                    <a:pt x="1903139" y="0"/>
                  </a:lnTo>
                  <a:lnTo>
                    <a:pt x="1903139" y="396000"/>
                  </a:lnTo>
                  <a:lnTo>
                    <a:pt x="0" y="396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50800" rIns="142240" bIns="50800" numCol="1" spcCol="1270" anchor="ctr" anchorCtr="0">
              <a:noAutofit/>
            </a:bodyPr>
            <a:lstStyle/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/>
                <a:t>Membership</a:t>
              </a:r>
            </a:p>
          </p:txBody>
        </p:sp>
        <p:sp>
          <p:nvSpPr>
            <p:cNvPr id="14" name="Left Brace 13"/>
            <p:cNvSpPr/>
            <p:nvPr/>
          </p:nvSpPr>
          <p:spPr>
            <a:xfrm>
              <a:off x="2210173" y="3166325"/>
              <a:ext cx="380627" cy="680625"/>
            </a:xfrm>
            <a:prstGeom prst="leftBrace">
              <a:avLst>
                <a:gd name="adj1" fmla="val 35000"/>
                <a:gd name="adj2" fmla="val 50000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2667000" y="3166325"/>
              <a:ext cx="5943600" cy="680625"/>
            </a:xfrm>
            <a:custGeom>
              <a:avLst/>
              <a:gdLst>
                <a:gd name="connsiteX0" fmla="*/ 0 w 5176539"/>
                <a:gd name="connsiteY0" fmla="*/ 0 h 680625"/>
                <a:gd name="connsiteX1" fmla="*/ 5176539 w 5176539"/>
                <a:gd name="connsiteY1" fmla="*/ 0 h 680625"/>
                <a:gd name="connsiteX2" fmla="*/ 5176539 w 5176539"/>
                <a:gd name="connsiteY2" fmla="*/ 680625 h 680625"/>
                <a:gd name="connsiteX3" fmla="*/ 0 w 5176539"/>
                <a:gd name="connsiteY3" fmla="*/ 680625 h 680625"/>
                <a:gd name="connsiteX4" fmla="*/ 0 w 5176539"/>
                <a:gd name="connsiteY4" fmla="*/ 0 h 68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6539" h="680625">
                  <a:moveTo>
                    <a:pt x="0" y="0"/>
                  </a:moveTo>
                  <a:lnTo>
                    <a:pt x="5176539" y="0"/>
                  </a:lnTo>
                  <a:lnTo>
                    <a:pt x="5176539" y="680625"/>
                  </a:lnTo>
                  <a:lnTo>
                    <a:pt x="0" y="68062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900" kern="1200" dirty="0"/>
                <a:t>Four new members</a:t>
              </a:r>
              <a:br>
                <a:rPr lang="en-US" sz="1900" kern="1200" dirty="0"/>
              </a:br>
              <a:r>
                <a:rPr lang="en-US" sz="1900" kern="1200" dirty="0"/>
                <a:t>Four more new members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07033" y="4061262"/>
              <a:ext cx="1903139" cy="396000"/>
            </a:xfrm>
            <a:custGeom>
              <a:avLst/>
              <a:gdLst>
                <a:gd name="connsiteX0" fmla="*/ 0 w 1903139"/>
                <a:gd name="connsiteY0" fmla="*/ 0 h 396000"/>
                <a:gd name="connsiteX1" fmla="*/ 1903139 w 1903139"/>
                <a:gd name="connsiteY1" fmla="*/ 0 h 396000"/>
                <a:gd name="connsiteX2" fmla="*/ 1903139 w 1903139"/>
                <a:gd name="connsiteY2" fmla="*/ 396000 h 396000"/>
                <a:gd name="connsiteX3" fmla="*/ 0 w 1903139"/>
                <a:gd name="connsiteY3" fmla="*/ 396000 h 396000"/>
                <a:gd name="connsiteX4" fmla="*/ 0 w 1903139"/>
                <a:gd name="connsiteY4" fmla="*/ 0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3139" h="396000">
                  <a:moveTo>
                    <a:pt x="0" y="0"/>
                  </a:moveTo>
                  <a:lnTo>
                    <a:pt x="1903139" y="0"/>
                  </a:lnTo>
                  <a:lnTo>
                    <a:pt x="1903139" y="396000"/>
                  </a:lnTo>
                  <a:lnTo>
                    <a:pt x="0" y="396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50800" rIns="142240" bIns="50800" numCol="1" spcCol="1270" anchor="ctr" anchorCtr="0">
              <a:noAutofit/>
            </a:bodyPr>
            <a:lstStyle/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/>
                <a:t>Training</a:t>
              </a:r>
            </a:p>
          </p:txBody>
        </p:sp>
        <p:sp>
          <p:nvSpPr>
            <p:cNvPr id="17" name="Left Brace 16"/>
            <p:cNvSpPr/>
            <p:nvPr/>
          </p:nvSpPr>
          <p:spPr>
            <a:xfrm>
              <a:off x="2210173" y="3918950"/>
              <a:ext cx="380627" cy="680625"/>
            </a:xfrm>
            <a:prstGeom prst="leftBrace">
              <a:avLst>
                <a:gd name="adj1" fmla="val 35000"/>
                <a:gd name="adj2" fmla="val 50000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2667000" y="3918950"/>
              <a:ext cx="5943600" cy="680625"/>
            </a:xfrm>
            <a:custGeom>
              <a:avLst/>
              <a:gdLst>
                <a:gd name="connsiteX0" fmla="*/ 0 w 5176539"/>
                <a:gd name="connsiteY0" fmla="*/ 0 h 680625"/>
                <a:gd name="connsiteX1" fmla="*/ 5176539 w 5176539"/>
                <a:gd name="connsiteY1" fmla="*/ 0 h 680625"/>
                <a:gd name="connsiteX2" fmla="*/ 5176539 w 5176539"/>
                <a:gd name="connsiteY2" fmla="*/ 680625 h 680625"/>
                <a:gd name="connsiteX3" fmla="*/ 0 w 5176539"/>
                <a:gd name="connsiteY3" fmla="*/ 680625 h 680625"/>
                <a:gd name="connsiteX4" fmla="*/ 0 w 5176539"/>
                <a:gd name="connsiteY4" fmla="*/ 0 h 68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6539" h="680625">
                  <a:moveTo>
                    <a:pt x="0" y="0"/>
                  </a:moveTo>
                  <a:lnTo>
                    <a:pt x="5176539" y="0"/>
                  </a:lnTo>
                  <a:lnTo>
                    <a:pt x="5176539" y="680625"/>
                  </a:lnTo>
                  <a:lnTo>
                    <a:pt x="0" y="68062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900" kern="1200" dirty="0"/>
                <a:t>A minimum of four club officers trained during each</a:t>
              </a:r>
              <a:br>
                <a:rPr lang="en-US" sz="1900" kern="1200" dirty="0"/>
              </a:br>
              <a:r>
                <a:rPr lang="en-US" sz="1900" kern="1200" dirty="0"/>
                <a:t> of two training periods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76201" y="5216075"/>
              <a:ext cx="2133972" cy="396000"/>
            </a:xfrm>
            <a:custGeom>
              <a:avLst/>
              <a:gdLst>
                <a:gd name="connsiteX0" fmla="*/ 0 w 1903139"/>
                <a:gd name="connsiteY0" fmla="*/ 0 h 396000"/>
                <a:gd name="connsiteX1" fmla="*/ 1903139 w 1903139"/>
                <a:gd name="connsiteY1" fmla="*/ 0 h 396000"/>
                <a:gd name="connsiteX2" fmla="*/ 1903139 w 1903139"/>
                <a:gd name="connsiteY2" fmla="*/ 396000 h 396000"/>
                <a:gd name="connsiteX3" fmla="*/ 0 w 1903139"/>
                <a:gd name="connsiteY3" fmla="*/ 396000 h 396000"/>
                <a:gd name="connsiteX4" fmla="*/ 0 w 1903139"/>
                <a:gd name="connsiteY4" fmla="*/ 0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3139" h="396000">
                  <a:moveTo>
                    <a:pt x="0" y="0"/>
                  </a:moveTo>
                  <a:lnTo>
                    <a:pt x="1903139" y="0"/>
                  </a:lnTo>
                  <a:lnTo>
                    <a:pt x="1903139" y="396000"/>
                  </a:lnTo>
                  <a:lnTo>
                    <a:pt x="0" y="396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50800" rIns="142240" bIns="50800" numCol="1" spcCol="1270" anchor="ctr" anchorCtr="0">
              <a:noAutofit/>
            </a:bodyPr>
            <a:lstStyle/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/>
                <a:t>Administration</a:t>
              </a:r>
            </a:p>
          </p:txBody>
        </p:sp>
        <p:sp>
          <p:nvSpPr>
            <p:cNvPr id="20" name="Left Brace 19"/>
            <p:cNvSpPr/>
            <p:nvPr/>
          </p:nvSpPr>
          <p:spPr>
            <a:xfrm>
              <a:off x="2210173" y="4671575"/>
              <a:ext cx="380627" cy="1485000"/>
            </a:xfrm>
            <a:prstGeom prst="leftBrace">
              <a:avLst>
                <a:gd name="adj1" fmla="val 35000"/>
                <a:gd name="adj2" fmla="val 50000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2667000" y="4671575"/>
              <a:ext cx="5943600" cy="1485000"/>
            </a:xfrm>
            <a:custGeom>
              <a:avLst/>
              <a:gdLst>
                <a:gd name="connsiteX0" fmla="*/ 0 w 5176539"/>
                <a:gd name="connsiteY0" fmla="*/ 0 h 1485000"/>
                <a:gd name="connsiteX1" fmla="*/ 5176539 w 5176539"/>
                <a:gd name="connsiteY1" fmla="*/ 0 h 1485000"/>
                <a:gd name="connsiteX2" fmla="*/ 5176539 w 5176539"/>
                <a:gd name="connsiteY2" fmla="*/ 1485000 h 1485000"/>
                <a:gd name="connsiteX3" fmla="*/ 0 w 5176539"/>
                <a:gd name="connsiteY3" fmla="*/ 1485000 h 1485000"/>
                <a:gd name="connsiteX4" fmla="*/ 0 w 5176539"/>
                <a:gd name="connsiteY4" fmla="*/ 0 h 148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6539" h="1485000">
                  <a:moveTo>
                    <a:pt x="0" y="0"/>
                  </a:moveTo>
                  <a:lnTo>
                    <a:pt x="5176539" y="0"/>
                  </a:lnTo>
                  <a:lnTo>
                    <a:pt x="5176539" y="1485000"/>
                  </a:lnTo>
                  <a:lnTo>
                    <a:pt x="0" y="1485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58738" lvl="1" indent="-58738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900" kern="1200" dirty="0"/>
                <a:t> On-time payment of membership dues accompanied by the names of eight members (at least three of whom must be renewing members) </a:t>
              </a:r>
              <a:br>
                <a:rPr lang="en-US" sz="1900" kern="1200" dirty="0"/>
              </a:br>
              <a:r>
                <a:rPr lang="en-US" sz="1900" kern="1200" dirty="0"/>
                <a:t>for one period and on-time submission of one club officer list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699170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574" y="431799"/>
            <a:ext cx="7467600" cy="609600"/>
          </a:xfrm>
        </p:spPr>
        <p:txBody>
          <a:bodyPr/>
          <a:lstStyle/>
          <a:p>
            <a:r>
              <a:rPr lang="en-US" dirty="0"/>
              <a:t>Distinguished Club Program (DCP)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040748" y="1371600"/>
          <a:ext cx="7176884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447675" cy="447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1191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1799"/>
            <a:ext cx="7467600" cy="609600"/>
          </a:xfrm>
        </p:spPr>
        <p:txBody>
          <a:bodyPr/>
          <a:lstStyle/>
          <a:p>
            <a:r>
              <a:rPr lang="en-US" dirty="0"/>
              <a:t>Teamwork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3691" y="1447800"/>
            <a:ext cx="457661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39236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/>
              <a:t>The whole is greater than the sum </a:t>
            </a:r>
            <a:br>
              <a:rPr lang="en-US" dirty="0"/>
            </a:br>
            <a:r>
              <a:rPr lang="en-US" dirty="0"/>
              <a:t>of its parts.</a:t>
            </a:r>
          </a:p>
          <a:p>
            <a:pPr marL="684213" lvl="1" indent="-287338"/>
            <a:r>
              <a:rPr lang="en-US" dirty="0"/>
              <a:t>Know your role.</a:t>
            </a:r>
          </a:p>
          <a:p>
            <a:pPr marL="684213" lvl="1" indent="-287338"/>
            <a:r>
              <a:rPr lang="en-US" dirty="0"/>
              <a:t>Know the roles of your teammates.</a:t>
            </a:r>
          </a:p>
          <a:p>
            <a:pPr marL="684213" lvl="1" indent="-287338"/>
            <a:r>
              <a:rPr lang="en-US" dirty="0"/>
              <a:t>Communicate your areas of strength.</a:t>
            </a:r>
          </a:p>
          <a:p>
            <a:pPr marL="684213" lvl="1" indent="-287338"/>
            <a:r>
              <a:rPr lang="en-US" dirty="0"/>
              <a:t>Take a proactive approach.</a:t>
            </a:r>
          </a:p>
          <a:p>
            <a:pPr marL="684213" lvl="1" indent="-287338"/>
            <a:r>
              <a:rPr lang="en-US" dirty="0"/>
              <a:t>Be willing to cover for another officer.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1799"/>
            <a:ext cx="7467600" cy="609600"/>
          </a:xfrm>
        </p:spPr>
        <p:txBody>
          <a:bodyPr/>
          <a:lstStyle/>
          <a:p>
            <a:r>
              <a:rPr lang="en-US" dirty="0"/>
              <a:t>The Gestalt Approach to Teamwork</a:t>
            </a:r>
          </a:p>
        </p:txBody>
      </p:sp>
    </p:spTree>
    <p:extLst>
      <p:ext uri="{BB962C8B-B14F-4D97-AF65-F5344CB8AC3E}">
        <p14:creationId xmlns:p14="http://schemas.microsoft.com/office/powerpoint/2010/main" xmlns="" val="165718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President</a:t>
            </a:r>
          </a:p>
          <a:p>
            <a:pPr marL="396875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Vice president education (VPE)</a:t>
            </a:r>
          </a:p>
          <a:p>
            <a:pPr marL="396875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Vice president membership (VPM)</a:t>
            </a:r>
          </a:p>
          <a:p>
            <a:pPr marL="396875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Vice president public relations (VPPR)</a:t>
            </a:r>
          </a:p>
          <a:p>
            <a:pPr marL="396875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Secretary</a:t>
            </a:r>
          </a:p>
          <a:p>
            <a:pPr marL="396875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Treasurer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Sergeant at arms (SAA)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1799"/>
            <a:ext cx="7467600" cy="609600"/>
          </a:xfrm>
        </p:spPr>
        <p:txBody>
          <a:bodyPr/>
          <a:lstStyle/>
          <a:p>
            <a:r>
              <a:rPr lang="en-US" dirty="0"/>
              <a:t>The Executive Committee</a:t>
            </a:r>
          </a:p>
        </p:txBody>
      </p:sp>
    </p:spTree>
    <p:extLst>
      <p:ext uri="{BB962C8B-B14F-4D97-AF65-F5344CB8AC3E}">
        <p14:creationId xmlns:p14="http://schemas.microsoft.com/office/powerpoint/2010/main" xmlns="" val="165718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462" y="433756"/>
            <a:ext cx="8204199" cy="609600"/>
          </a:xfrm>
        </p:spPr>
        <p:txBody>
          <a:bodyPr/>
          <a:lstStyle/>
          <a:p>
            <a:r>
              <a:rPr lang="en-US" dirty="0"/>
              <a:t>The President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Sets the tone for the club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Provides helpful, supportive leadership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Facilitates communication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Knows membership levels and progress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Serves as Base Camp Manager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16571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548" y="431799"/>
            <a:ext cx="7467600" cy="6096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92306" y="4114800"/>
            <a:ext cx="264012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396875" indent="-396875">
              <a:buFont typeface="Webdings" charset="2"/>
              <a:buChar char=""/>
            </a:pPr>
            <a:r>
              <a:rPr lang="en-US" dirty="0"/>
              <a:t>Member</a:t>
            </a:r>
            <a:br>
              <a:rPr lang="en-US" dirty="0"/>
            </a:br>
            <a:r>
              <a:rPr lang="en-US" dirty="0"/>
              <a:t>Experience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429000" y="4114800"/>
            <a:ext cx="304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396875" indent="-396875">
              <a:buFont typeface="Webdings" charset="2"/>
              <a:buChar char=""/>
            </a:pPr>
            <a:r>
              <a:rPr lang="en-US" dirty="0"/>
              <a:t>Club</a:t>
            </a:r>
            <a:br>
              <a:rPr lang="en-US" dirty="0"/>
            </a:br>
            <a:r>
              <a:rPr lang="en-US" dirty="0"/>
              <a:t>Foundation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465930" y="4114800"/>
            <a:ext cx="244947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396875" indent="-396875">
              <a:buFont typeface="Webdings" charset="2"/>
              <a:buChar char=""/>
            </a:pPr>
            <a:r>
              <a:rPr lang="en-US" dirty="0"/>
              <a:t>Teamwork</a:t>
            </a:r>
          </a:p>
        </p:txBody>
      </p:sp>
      <p:pic>
        <p:nvPicPr>
          <p:cNvPr id="11" name="Picture 10" descr="R:\Training\Club Officer Training\Images\Club Meeting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666"/>
          <a:stretch/>
        </p:blipFill>
        <p:spPr bwMode="auto">
          <a:xfrm>
            <a:off x="400539" y="1752600"/>
            <a:ext cx="263347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77239" y="1752600"/>
            <a:ext cx="2059709" cy="2057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 descr="FIRE_062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8151" y="1752600"/>
            <a:ext cx="2975988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8270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462" y="433756"/>
            <a:ext cx="8204199" cy="609600"/>
          </a:xfrm>
        </p:spPr>
        <p:txBody>
          <a:bodyPr/>
          <a:lstStyle/>
          <a:p>
            <a:r>
              <a:rPr lang="en-US" dirty="0"/>
              <a:t>The President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886200" cy="4572000"/>
          </a:xfrm>
        </p:spPr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Ensures executive officers are functioning well and the club focuses on Distinguished club status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Guides the executive committee and club towards goals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2080058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975" y="440269"/>
            <a:ext cx="8204199" cy="609600"/>
          </a:xfrm>
        </p:spPr>
        <p:txBody>
          <a:bodyPr/>
          <a:lstStyle/>
          <a:p>
            <a:r>
              <a:rPr lang="en-US" dirty="0"/>
              <a:t>President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indent="-396875">
              <a:buFont typeface="Webdings" charset="2"/>
              <a:buChar char=""/>
            </a:pPr>
            <a:r>
              <a:rPr lang="en-US" dirty="0"/>
              <a:t>Transferable skills include: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Experience in leadership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Leading teams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Meeting goals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Motivating and coaching others</a:t>
            </a:r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3066589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40" y="450687"/>
            <a:ext cx="8204199" cy="609600"/>
          </a:xfrm>
        </p:spPr>
        <p:txBody>
          <a:bodyPr/>
          <a:lstStyle/>
          <a:p>
            <a:r>
              <a:rPr lang="en-US" dirty="0"/>
              <a:t>The VPE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Encourages members to complete their communication and leadership goals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Schedules member speeches and projects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Serves as Base Camp Manager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1601666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40" y="453295"/>
            <a:ext cx="8204199" cy="609600"/>
          </a:xfrm>
        </p:spPr>
        <p:txBody>
          <a:bodyPr/>
          <a:lstStyle/>
          <a:p>
            <a:r>
              <a:rPr lang="en-US" dirty="0"/>
              <a:t>The VPE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Serves as a resource for questions about education awards, speech contests and mentors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Is a source for Toastmasters knowledge and the education program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1553857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1" y="440269"/>
            <a:ext cx="8204199" cy="609600"/>
          </a:xfrm>
        </p:spPr>
        <p:txBody>
          <a:bodyPr/>
          <a:lstStyle/>
          <a:p>
            <a:r>
              <a:rPr lang="en-US" dirty="0"/>
              <a:t>VPE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/>
              <a:t>Transferable skills include: 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Motivating others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Setting and achieving goals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Organization and leadership</a:t>
            </a: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991100" y="1524000"/>
            <a:ext cx="304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xmlns="" val="3272255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384" y="453295"/>
            <a:ext cx="8204199" cy="609600"/>
          </a:xfrm>
        </p:spPr>
        <p:txBody>
          <a:bodyPr/>
          <a:lstStyle/>
          <a:p>
            <a:r>
              <a:rPr lang="en-US" dirty="0"/>
              <a:t>The VPM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267200" cy="4572000"/>
          </a:xfrm>
        </p:spPr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Promotes the club and manages the process of bringing in guests and transforming them into members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Initiates contact with guests, makes them feel welcome and provides information to join the club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1601666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384" y="453295"/>
            <a:ext cx="8204199" cy="609600"/>
          </a:xfrm>
        </p:spPr>
        <p:txBody>
          <a:bodyPr/>
          <a:lstStyle/>
          <a:p>
            <a:r>
              <a:rPr lang="en-US" dirty="0"/>
              <a:t>The VPM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/>
              <a:t>Works with the VPPR and the treasurer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681590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1" y="446782"/>
            <a:ext cx="8204199" cy="609600"/>
          </a:xfrm>
        </p:spPr>
        <p:txBody>
          <a:bodyPr/>
          <a:lstStyle/>
          <a:p>
            <a:r>
              <a:rPr lang="en-US" dirty="0"/>
              <a:t>VPM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indent="-396875">
              <a:buFont typeface="Webdings" charset="2"/>
              <a:buChar char=""/>
            </a:pPr>
            <a:r>
              <a:rPr lang="en-US" dirty="0"/>
              <a:t>Transferable skills include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Sales skills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Improved communication skills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Confidence to meet new people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1305109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40" y="453295"/>
            <a:ext cx="8204199" cy="609600"/>
          </a:xfrm>
        </p:spPr>
        <p:txBody>
          <a:bodyPr/>
          <a:lstStyle/>
          <a:p>
            <a:r>
              <a:rPr lang="en-US" dirty="0"/>
              <a:t>The VPPR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Promotes the club to the community through activities that increase membership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Publishes meeting times and locations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698634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384" y="453295"/>
            <a:ext cx="8204199" cy="609600"/>
          </a:xfrm>
        </p:spPr>
        <p:txBody>
          <a:bodyPr/>
          <a:lstStyle/>
          <a:p>
            <a:r>
              <a:rPr lang="en-US" dirty="0"/>
              <a:t>The VPPR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Writes a newsletter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Maintains social media sites such as Facebook, Twitter and </a:t>
            </a:r>
            <a:r>
              <a:rPr lang="en-US" dirty="0" err="1"/>
              <a:t>MeetUp</a:t>
            </a:r>
            <a:r>
              <a:rPr lang="en-US" dirty="0"/>
              <a:t>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323251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1" y="440269"/>
            <a:ext cx="8204199" cy="609600"/>
          </a:xfrm>
        </p:spPr>
        <p:txBody>
          <a:bodyPr/>
          <a:lstStyle/>
          <a:p>
            <a:r>
              <a:rPr lang="en-US" dirty="0"/>
              <a:t>Session Objectives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1752600"/>
            <a:ext cx="4343400" cy="3257550"/>
          </a:xfrm>
        </p:spPr>
      </p:pic>
      <p:sp>
        <p:nvSpPr>
          <p:cNvPr id="4" name="AutoShape 2" descr="data:image/jpeg;base64,/9j/4AAQSkZJRgABAQAAAQABAAD/2wCEAAkGBxQTEhUUEBMUFRQXFxQVFBYUFxgYFRcWFRQXFxcXFxgYHCggGBonGxcXITEiJykrLi4uFx8zODMsNygtLysBCgoKDg0OGxAQGy8mICQsLCwsLy0sLywsLCwvLCwsLCwsLCwsLCwsLCwvLCwsLCwsLCwsLCwsLCwsLCwsLCwsLP/AABEIAMIBAwMBEQACEQEDEQH/xAAcAAEAAQUBAQAAAAAAAAAAAAAABwECBAUGAwj/xABGEAABAwICBgcFBgMFCAMAAAABAAIDBBEFIQYSMUFRYQcTInGBkaEyUrHB0RQjQmJygjOSohVDRGPhF1OTssLS8PFkc+L/xAAbAQEAAgMBAQAAAAAAAAAAAAAABAUBAgMGB//EADcRAAIBAwIDBQcDBAIDAQAAAAABAgMEESExBRJBEyJRYXEygZGhsdHwFELBM1Lh8QYjFUNTJP/aAAwDAQACEQMRAD8AnFAEAQBAEAQBAEAQBAEAQBAEAQBAEAQBAEAQBAEAQBAEAQBAEAQBAEAQBAEAQBAEAQBAEAQBAEAQBAEAQBAEAQBAEAQHEaedILKE9TC0S1FrkH2IwdmvbMn8o3bxkpltaOr3noiPWrqGi3OHw7pdq2yAzsikjv2msaWOA/IdYi/ffwUuVhTa7reTgrqWdSZ6CsZNGyWM3Y9rXtPEOFwqmUXFtMnJ5WUZCwZCAIAgCAIAgCAIAgCAIAgCAIAgCAIAgCAIAgCAIAgCAIAgCAwMfxIU1NNO7MRsc63EgdkeJsPFb04c81HxNZy5YtnzBV1T5ZHySHWe9znuPFzjcr0MUksIqm8vLLA3it0ka5J66JqwnDmiR7bMe5rcxdrMiA7hmXbd1lS30V2ui3LG2fc1O2a4EXBuNxChEgqgCAIAgCAIAgCAIAgCAIAgCAIAgCAIAgCAIAgCAIAgCAIAgI66bsS1KNkIOc0guOLIxrH+rUU6xjmo5eCI1y+7jxISvZXC0IG5aXcfLj9AtHI2SwZMNY9osDYXvawtdbKK6mG/Amfoi0pbPD9lc3VliBcM7h7C7MjgQTmOY8Km+ouMufoybbVE1y+BIigEoIAgCAIAgCAIAgCAIAgCAIAgCAIAgCAIAgCAIAgCAIAgCAgjpmxTra8RA3EDA398lnu9NTyVvYw5aefEg3MsywcC7Lbt4bh38+Slt5OCWC2/msrQwyt1nJgkPoTonOrnyAdiOJwcd13kBo78ifBQr+SVNLxZItU+bJOaqCeEAQBAEAQBAEAQBAEAQBAEAQBAEBi1WIxR/wASRrTwv2vIZrDaR1p0KlT2YtmlqdN6Rht1hd3C3/MQubrQXUmw4TdS/b+e4xf9olJ/mfyj6rX9RA7f+EuvL4mTT6d0TsjKW/qa74gEBZVeD6nKfCLuP7c+jRu6LEopReGVj/0uB9AuqknsQalCpT0nFr1RlLJyCAIAgCA5PTLTiKiGoy0tQdkYOTebzu7tp5bVLt7WVXV6I4Vq6p6dSGn4NW1jnzxQPldI9znPaAGhxzNiSrKVSnSSjnBEjGc+9go3o8xI/wCEf4uj/wC5afqaX9xs6U/A9GdHOJH/AArvF8Q/60/VUf7jHY1PA3eDdEdXIR9pdHAzfmJH+Ab2fVaTvqa9nU3jbSe5L+jmAQ0UIhp22btcTm57t7nHefgqyrVlUlzSJcIKCwjaLmbhAEAQBAEAQBAEAQBAEAQBAEBh4niUcDbyHM31Wj2nW4DhzOQWG8HahbzrSxFfYjXSPpAe4lsJsNnZJ1fFwsXnusO9RKlx0R6a04NCC5qmr/OnT359xz1HhtZWHsNe5p3nsx/Q/FcVGpUJ9W6trXdrPxZ0VD0YykffTNbyYL+psuqtX1ZW1ePxXsR+JsW9F8e+eXw1fot/0sfEjPj9X+1fM8Kjov8A93Uuv+ZoPwWHarozePH5fugaKt0EroTrR6klswY3Fr/AH6rm7ea2JtPjNtUXLPK9dV+e4rhunFZSuDJ9ZwH4KgEO/a/b8UVacNH8xV4ZaXK5qennHb3r/RImjumdPVWaD1cp/u5CAT+g7HfHkpUK0ZFBd8MrW+rWY+K/nwOjXUri17wASSABmScgAN5QEYaadJPtQYebnY+fcP8A6/8Au8uKs7ex/dU+H3IVW56Q+P2NLoRoS+rd10+sIr3c4+3Id4BO6+0rtc3Sprljv9DnRoOer2JmpaZkbAyNoa1osANgCp5ScnllgkksI9VgyEBxHSDpp9ktDT2M7hck5iNp2G29x3DxO6821te070tvqRq9bk0W5E9RjFQ92u+eVztt9d3pY5eCtlTglhJEFyk9WzvejnTWR0raaqeXh+UUjvaDszquP4gdx239IF3axUeeHvJVCs88siUlVk0IAgCAIAgCAIAgCAIAgCAwMZxNtPHrHNxyY3ibXz4AbSVrKXKiRbW8q8+Ve8hjSXSB9Q8gOJBNiRteb5NaNzOAUCrVctEe0tLSFvDb88fU67Q/QIACWsF3bRHuH6uJ5LtSt+sil4hxhybhRenj9js8RxKClZeQtaAMmjb4BSJSjBalRQtq1zLEFk4bFekl5JFNGAPefmfJRZXX9p6K3/4/BLNWWfJHPT6a1jj/AByOTQB8lxdeb6ljHhVpH9nxPOPTOrb/AIl/jY/ELCrT8TMuGWb/APWjbYf0j1Df4gjlHdqu825ei6xuZrchVuA20vYbj81+e86ODSWgrm9XUsDHHLVmAIv+V+z4Fd1Wpz0kVNXht5aPnpPK8V9v9mg0i6PHx3koXF7dvVOPa49h3yPmuc7fGsSVacZUu5X+P3Q0V6Q3wfdVus5jezrG/WxkbnA5vHr3rpbOpUn2aWX+bnLi1lbwpO4hJR+j9PP80NDpfpvNXEsjvFTe6D2n83kbe7Z3r0dC1jS1erPGVa7qaLY3GgWghm1ZqlpbDta3fJzP5f8Azu5XV3y92O5vQt86vYlyKMNAa0ANAsAMgByVU3nVk8vWAEBg41ibKaCSaT2WNvbidjWjmSQPFb04OclFGspKKyz53xCsfNI+WU3e9xc48zuHIDIcgr+KUUoroVjzJ5Z4LOTGDZ6MsLqymDdvXwnwEgJ9AVpVa7OWfBmYJ8yx4onisx6micGSTxte4hrWawLySbABozJVFGnKSykWbnFbs2S0NggCAIAgCAIAgCAIAgCAhfTnSQzyu1D2M2Mt/uwcz+4i/cGqvrVcvQ9rwuyVCknLd6v88vubTov0bDz9qlGQJEIPEbX/ACHit7an+5kLjd84/wDRB+v2O30nx5lJFrH2j7I+ak1KigslRw+xldVMdOpDeI4hLUy6zyXOcbNaM8zsAVZKcpvU9xSpUraniOiR2Oj3R4XgPqyQDn1bdv7ipVO16yPP3nHmny0F7zs6PRmliHZhZlvIufMqSqcI7Ioql7cVX3pMvmgpNjuo7jqLL5PIxFXG6Uvmauu0LoZxcRtB96I2P9JsVo6NOXQ70+I3dF45n7/8nGY50fTwgupndcz3HWDwOR2O9FHnbNeyXVrx2E9Kqx5rY1uCaaTUQLXAuYLjqZLgtI902u3u2KVY29ao8ft8/wCCLx2tZRhz5zUe2Ovr5ee5zmL4lJVSumqLAnY1osLbmgDavR06UKSxFHialWdV957beXobLR18UVTGayJxaCC5huNUEdl1vx7j8FV3nEVGXJH3svbDgVSvRdZvH9q8fXwPoCmla5jXRkFhALS3YWkZW5WUTOdSPKLi+VrDR6IYCAICI+lnSHrJBSxnsRHWl4GS2Q/aD5nkrOzpcq531IdeeXyojp8zRvU44YPB9XwCykYbRk4O3XmYHyGJhcA6S5Gq05OzbnsuPFYqLEXn4GIvL0J/0V0coqdgfRMYdYfxb67nD9Z2DkLBUlWpUk8TLGnCEV3ToFxOgQBAEAQBAEAQBAEAQHL9IeN/ZqRwabSSnq2cQD7bvBt/Ehcq0+WJYcMtu3uEnstWQtBEZJGsG1zmsH7iGj4qtWrwe5nJQg5Pom/gfQWGUjYIWRtyaxoaPAK1ilFYPntapKrUc3u2QzpfjRqahzr9gEhg5DIfXxKrK1Tnke84daK2oKPXdnW9Gejg1ftUou538IHc33u8/BSralhczKDjl+5T7CD0W/m/8HXaQ45HSx6z9v4W8V3qVFBZZU2VlO6nyx26siXG9KqioJ1nlrNzWkgeKr51pSPZ23DqFutFl+LNOyCR+bY3v5hpK0UZPodp3NKnpKSXvDKuSB1wZYTx7TPVZ70fI0c6NdY0l8GdhQ6b1TI9SUCWR4+6FrS7fadbK3hddo3E8Y+Z5niVvaU5f9e/gtjgK+nljld9r1jNe/azc7W2Ecb8V6a2u6U6ScTyVWjPn1MvDQ6Cpa+oiu5ha4QytsC0jLI/HiPBVt5xGWeSHvPS8K4HCrSdWo99sdPN/Yk7SfB48Spm1NLbrWglh3m3tRPUOcVVjzR3OlrXqWFd0qu3X7o1PRppX1Tvs1Q7VYSQwvy6uQe0wk7Gm3n3rS3m88hL4xZxlD9RD3+a8fzodriGnFDFfWqGOI3Rfeerbj1VnG1qy/b8dDykq9NdTmK7pbizFPTyPO4vIaPJut8QpMeHy/dI5O7XRHPVvSLiEuUfVxX2Bjbu/qLiT5LurOjHfU5O4qPY47EcNna68zXNc7tdsOBdfMnMXPHau8akHt8jVxl1MZtDxPks9ol0NeV+J7x0oG5YdSTMqCR7Bi1RlnY9HOPup6hsRJMMzgwt3Ne4gNcOGdge/kuN1RU4c3VG9Gpyyx0ZM6qCeEAQBAEAQBAEAQBAEBCPSfixmrzGD2IG9WP1OAc8/AftUC5lmWPA9bwSjyU+bq9fsYmgkGvXQ33OLv5Wk/Gy50Vmoiw4pPltJv3EwaU1RipJ3jaI3W77WCn1XiDZ4+wp9pcwi+rRBMEeu5rRtc5rR+4gfNVSWXg+hVZ8kXLwTZ9B0UAjjaxosGtAHcBZXCWFg+aTk5ycn1IX0xxg1FQ837DXFrRyaSL/AD8VWVqnNJnveG2qt7eK6tZfvNx0f6LNnHXzi7LkRt3OLTYk8r5eC7W9FPvMquM8SlTl2NN69WSSYo427GtaO4AKZojzC55vxZxel+L9YRBStY9zhdzyAWgXyUK4rr2V7/sWFvQlSTqS36L+TX0tLHRgOLutqXbQc7/RVs6jm+WKMKlJtykamhxp0lXHPLC17WH+8GbRfay+wjaMl3t5q3eZP3E+pY0OxfNLvdDx6QdJYKh7GxQu6xpJ624HZ92wvkbb1dW9vC7XM9F8ypp8RqWDags56dDS0GPVULXMglMTXG7g2221r3zt4WVtRsaFJaLPqytvOKXN3JOeFjbC/k1srtZxL5C5xN3bXOJO87VKjyQ9lY+RBk6k/abfq8m40d0anrCfs8N2tNnSSOAa02vs2nuC4zvKa6nb9FUik5LGfEkLCOi5jbGqmL/yRDUb/NtPook76T9lHSNsludnheA09OPuIWMPvWu7xcc1EnVnP2md4wjHZGZV0jJWlsrGvadocAR5FaKTTyjLSe5w+O9GcT7upHdU7bqOu6M8gdrfXuUundtaS1OEqCfskeYzo/UUptPEWjYHjNh7nDLwNip0KkJ+yyPKMo7mtAXVGh0GhGEvqKuLVB1Y3skkduAY4OtfiSLf+lyuKihTeeuhtSg5TROapSxCAIAgCAIAgCAIAgKOdYXO7NAfMtXUmSaSQ7XyPef3OJ+aq6jzqe8so8qUfBJHTdHb7V8XPWHmwrND+ojHFo5s5+76kpadtvQVFvcJ8rFTa/8ATZ5bhLxeU/UhnCX2nhJ2CWIn/iNVbD2l6nubtZoTS/tf0J/m9g24H4K3ex83j7SPniY9p19us6/fcqn6n0xeyvRE3aINDaKDV2dW0+YuVa0vYR89v23czz4sj7pHxpzqh8Jdqxs1R3ktv8/RQ7iq+blPRcJtowt1VS1eTmKfSJzG2jsbDVDjk6w4hR+xUmbVaeXll0WkJDdU2D3k9ZNmXamVmD3QTe9tq3lDkjiHxIrt4N8zei6efiZDpo7XeTbcDkFEiuXZGjUZS01LBghrZAKNrWvYO2HHVBbfIjz9VbcOuKkMxe25W8RtGkqjWOhh49o0+lkbHM+5c3Wu09nbYgZDZl5qfccRnDSC944XwilcpyqS26IkLR/R6mnwu0UTWyOY5r37X9Y3K9zszANtma4OrOvT7zFWlGxve6tE8r0NP0V4qYavqn5CYGNw4SR6xb/1jxCh28sSx4l1xmiqtv2i/br7n+ImZTjyYQBAEBR7QRYgEHaDsQGnn0Uo3nWdTRX5NtfvA2rqq9RbSZo6UH0NlR0ccTdSJjWNH4WANHkFzlJyeWzZJLRHusGQgCAIAgCAIAgCAIDwrv4b/wBDv+UrD2Noe0j5mpIi4E8G38s1WSWh7qhLEza6PVnVVEMnuyMJ/TrAO9CVpCXLJMl3NLtaE4eKf+PmT3iVOJYXs3PY5vmLK1ksxwfP6M3TqqXgz57sWkg5OaSDyc02+IVPsfSsqcc9GvqT9glcJ6eOUfjYD42zHndW8Jc0Uz5vc0XRrSpvoyFdKqAwVc0Z2FxkZ+l5J+Nx4Ksqx5ZtHu+H11XtoS8Fh+qJA6NMWElN1JPbiuLcWOJLT4bPAKZbTzHHgeY45bOnX7RbS+vX7mk6S8AeX/aYhrCwbK0brXs7yyPgudzSb7yJXB76Kh2E3jqvsRs5wF73HDIEeOYUeCwizrZ5tjsKCOGnI16eVzre3HIASCM8iLFcueb2lgp7hynHu6oy62poZm6kr6qEZEa8bHZ572AGy2XbbJp/D/BBp1pUZcyj9TT4TjcdJVufTPErGhzO3eMuva52G2YV3ZcPnKKnJ6sjX3GXVj2corfczdLsfbWiIthe17C65DmvBa4Z2LTfaBtC63PDKsl3cMzwri9G3m+0yk/LJvujLF442SwzSNjJeHsEhDSbtDTYO2+yFHo2tekmpxZJ4re21zOE6U09MPx38/U5fHHfZsQkfGR2ZWzNscjezzmNxN/NQKvcqMv7T/8ARZpPqmv4J8jeHAEbCAR3FWB4xrDwXIYCA1ePY9DSM15nZn2WDN7zwaPnsXSnSlUeImk5qKyyKsf05qagkMcYY9zYyQ4j8zxmT3WCs6VtCG+rIk60peRoocTmadZs0oPESOB+K78kXul8DlzS8STNANMXVDuoqSDJYlj7W1wNocPe38wD4191bKC547EqjWcu7I7pQSSEAQBAEAQBAEAQBAUc24IOw5ID5/fR9U58Z2tc9h8CQVAlHoezpTylJeRpGN1SWndkorRdQlsyddBMV+0UcZJu9g6t/G7QBc94sfFWdCfNBHhuK23YXMktnqvR/YjjpGwjqKsvA7E3aHAPAAcPn4qFcw5Z58T0/BLrtrfke8dPd0N50WY7bWpZDtu+K/8AUz5+a7WtT9jK7j9ltcRXk/4f8fA2/SLo2aiMSxD72O9h7zd7fmulxS51lbog8Gv1b1OSfsy+T8SLcKxOSnlbLEbObtB2Eb2uHBQYScXlHq7m3hXpuE9n+ZRLOBaSw1jeyQ2S3ajccx3e8OYVjTqxmjxV5YVbWWuq6P8ANjExPRSneS4xNvtyuPgjpxeuDnG9rxWFJ4MCrwRmqGm7Q3YQcx5rlK2py1FK8q05ZT+JyldiQgeAHiUbMwAbcd4PpfwziVLZR2ZeUV28Myjg1WH4BJVySmmaHWOsQ+zba5JDbk24+SvrO9XIovdJI85xDhroyy8YbeMM8cTwCWnt9ohdHfYQ4OB/lJU79dTXtMgw4dUq57NZPOGGSx1HSFo29kvaO8Bd4XVOWzI9Wyq03icWvVYPPXdsPVu5Eah9LLd9lU9pJ+ppCVei8wbj6No6fDtPK6EABxc0AABwY8WHgHf1LnK0oS2WPQwrisnlvPqdDR9LRFhPAOZaXMPkQ4HzC4S4cv2y+R1V4+sTIxbpWZqWpY3a52uksQzua0nWPl4rnGwkn3np5G7uk13SNsSxsyPL55HPedpde/dbcOQUyMOVYSODeXlmC7FWbltgxktGKjgt0jVs2+jGOCKqhkdezHhztXM6v4rDuutatPmptCE8STJ+wTGoaqPrKd+sAbEWIc08HA7FR1KUqbxJFlCcZrKNguZuEAQBAEAQBAEAQBARDp7Q9VWPNuzJaRvjk7+oHzUSqsSPS8Pqc9BLw0OMxSHY8dzvqotSPUvraeVynQ9HmkP2acB5tFLZruDXfhd8j38ltb1OSWHsyPxey/U0OaPtR2811RJ+lmBtrKd0Zyd7THcHDZ4KdVpqpHB5OwvJWtZTW3X0IRc2SCWzrsljd4hzTkQqvWL80e+Tp16eVrGSJg0P0oZVx6riGzNHbbx/M3iPgrKjWU15niOJcOnaTytYvZ/w/wA1NPpjoOJiZaazZDm5uxrufIrStb82sdyVw7jDopU6usfmiMaujkhfZ7XMe08wRbeD81CacXhnp4VKdaOYNNM21BpRVtGr17iN2sA71Iv6rLr1I7Mh1OF2s9XD4aGNieN1EmT5SRwAAHoFmNeUt2aLh1CnrGP8mDh2HSTvDY2lxO07u8ldIpyeEYqzhRjzTeETBoxgzaWEMG05vPFyn04ciweTvLl3FTme3Q4npDxESShgNw24+p88v2lRbmWXgv8Ag9u4U3N9ToeimkLYJJTlrvs39LBa/wDMXeS6WscRbIPHKqlWjBdF83+I5HpDlDq2Q5dkNHkLn1JXGvNqejLPhdGP6VcyWrZKGB6K0rqSAS00Tn9THrO1QHE6guS4Zkqwp1aiitWeUuYwlWk0ljL+pdPoFRO/ui39L3/MldldVV1IzoQfQ4zTXov1WGWgL3lty+J5BLhxjy28t6l0L3LxU+Jwq22mYETPe4ZEEWyIO7lbcrLBDyeRtvb5LHKZ5imoOYTlHMSNoBoAauLrjLqM1i0WAcXWte2eWeWfBRLm67KXLjJ3pUOdZJd0c0eho4yyHWOsQXucbucQLZ2yHcFV1q0qrzImU6agsI2y5HQIAgCAIAgCAIAgCA5LpGwnracStF3w3OW0sNtbysD4FcqscrJZcNr8lTke0vr0IpcL5HeojWUekpzcZZNTNF1brH2Ts+ijNYLenPKyiVOjrSwSNFNO77xotG4/jaPw/qA8wp1vWz3ZbnluNcM7NuvSXde68H4+jM7TjREVTesisJmjI7nj3T9VvXoc6ytyNwvijtpck9Yv5eZE4MtPL+KOVh3ZEEKu1i/M9j/1XFPpKLJG0a6QmPAZWWjfs6wfw3d/uH0U6lcp6SPLX3ApwfNQ1Xh1X3+p1dXQQ1DRrtZI05g2B8QVJcYyWpSQq1aEu62mc9U9HtM43brs/S76gri7aDLGHGrmKw2n7iyHo9pgbuL38nEW9AitoIT41cSWmF7je0mFxQttGxrRyHxO9d4xUditq1qlV5m8nN6VaVMiaWRm7zll8vr/AOlyq1lFaFjYcMnVfNNYX1I6oaWSqnDG5ueRc7mjj3AKEk5ywelq1IW9JyeyJpp4WUtMGjJkbLczYfE/NWaShHHgeKlKdxWbe8mQ5VsdVVfVtzdLIGfzO7R7h2j4KtffmeyWLehn+1H0NGwAADYAAO4KyPDN5eS5DAQEe9InR82p1qimbqz7XtGQl5j8/wAVPtbx0+7Lb6EWvbqXeW5DcuGOBIyuCQQciCMiCNxVuqsWQORlrcPdvsFntYjkkSB0WYqaaobAXHqpjYg7BIbarhwvbV8RwVfew7SPN1X0JVvLkfL4k0KoJ4QBAEAQBAEAQBAEAQFHNBFjmDkQgIi0n0f+yzEAfduu6M8t7e8fCyh1I8rPUWdz21PL3W5oauna8WPgVwlHJZ0KzgzSOY6Jw2ixu1w3EbM1w2LNNSXkSloXp02UNhq3BsmQbIcmv79zXehU+jcZ7stzynE+DOnmrQWY9V1X3RvdJNF4atvaGq/8Lxt8eIXapRjNaldZcRq2r7u3gRZjuidRTEkt12e+3MePDxUCpQnA9ba8UoXCxnD8GazD8Vnpz9xK+PkPZP7TcHyWkZyjsyTXtqNf+pFP88dzoqXpIqmjtiKTmQWn0NvRd1cz6lVU4FbS9nK9+fqe7+k6c7IYhzu4rb9TLwOa/wCP0FvJ/I02J6XVMwIdJqtO5oAC5yrzZNo8LtqOsY6+ZgYbhU1S+0bS4na47BzJWsYSm9DpcXFKhHM3glnRXRplIz3pD7TvkOSsKVJQXmePvr+d1LwitkaDpB0jDW9VGc99uI+Q+NuBXOvVwsIseE2T/rTXoY/RHgJfMaqQdmMER33vcCCfBpP8y5W8MvmOvGbrlpqkt3v6EtqaeZCAIAgOP0x0IZVXlhIjn339iT9Vth/N58pVC5cNJbHCrRUtVuRbiWB1EDrTQvbzsS09zhkfNWUKkJ7MiShKO6N5oFo5LLUxyuY5sUbmyF7gQCWEFrW32528lyua0Ywa6s3o03KSfQmZVBPCAIAgCAIAgCAIAgCAIDAxrC2VMRjk72u3tduIWsoqSwztQryoz5o/7IexnD5KeQxyixGw7nDc5vJQpRcXhnqKNaNWPNE1stnCzlzlHJMpV3BmsqKUt2Zj1XFrBYwqqWqOn0Z09mp7MlvNEMrE9to/K47RyPmu9O4lDR6oq73g9G4zKHdl8n6r7ElYRpHTVQ+6kGtvY7J4/advgp0KsJ7M8vc2FxbPvx08Vt8TxxPRKlmuXRAE7SzsnxttWJUYS3RmhxK4o6Rlp56nO1PRlEfYleORAPwAXJ2sejLGH/IKq9qKZ4M6MG75j4N/1WP0vmbv/kEukEbWg6PKZhu/WkP5iAPQLpG2gtyLW43cT0WF6HRx08UDOyGRtHcAu6SiircqlaWuW37zidLNOmtBjpzc7C76cPj8VGqXC2iXdlwh6TrfA4zAMHlr5wMzc3cTsAHwaP8ARRoxc2W9zcwt6eX7iecKw9kETYoxZrRbmTvJ5kqwjFRWEeMrVpVZuct2Za2OQQBAEAQBAEAQBAEAQBAEAQBAEAQBAEAQGsx7BIqqPUlGYzY8e008Ry5b1rKCksM70LidGXNH/ZEGkOAzUj7Si7T7Eg9l30PI+qiSg47noaF1Cssx38DT9cubjklwquOxjzRtOezmFzcCbTuk9GY5jcM258CMiFpgkKombjDtNKyDJsxcB+GUa/xz9V1jVnHZkOtw+0rayhh+Wn+Df0/SnMB95DG7m1zm+ma7K5l1RXz4FQfsza92TK/2rf8Axh/xP/ytv1L8Dl/4CH/0+X+TCq+k+dw+7jYznm4+q0dzPojtT4JbR9qTfyOZxHSCoqD23udyGwfILlKcpbssKdGjQX/XFL6mw0W0Omq3XtZgPaefZHK/4jyC3p0nIiXfEadFa6vwJpwHA4qSMMiHDWcdrj8hyU2EFFYR5W5uZ15c0jZrcjhAEAQBAEAQBAEAQBAEAQBAEAQBAEBS6AprIZwWmRYyZ5S0zJkzynhVBkjSyRoc05FrhcHwWHqbRzF5W5HekPR8Dd9E+3+VIcv2v+R81xlS8CypX72qfE4HE6CWE6s8bmH8wyPc7YfBcnFrcnQrxlrFmnme5ubSVq4neNfB5f2ufxAHvWOQ6K6aK/2mw7WeRWOzNv1hT+0IvdPn/qs8hj9YjOw8GVwbFCSTsyLj4BbKmcp32CR9GNCNj6w5bRE07f1EbO4LtGiluVlfiM5aQJIp5WsaGsAa0CwAFgByC7oqnlvLPdtQhjBeJUMYLw9ZMYK3QwVQBAEAQBAEAQBAEAQBAEAQBAWlDJaVgyWEIZPJwKwZPNzShk8XtKA8HgoZMWoaHAhwDgdoIuPIrBss9DmcS0Xo37YdU/5V2+gy9Fryo7Rq1F1OVxDQKA+wagfyfRY5UdVXn1wap3R24nsultz1foscpt23iza4XoC1hBdEZD/mONvJtgsqJpKtnqdrheHyRC0cUcY/I0Dz4rdIjyae7NxBTy73LJo2jOipXb3Jg1yZDKc8VnBjJ7tiWTGT0AQxkvBQwXhyAqChgrdAVQBAEAQBAEAQBAEAQBAEAQFLIMlCxDOS0xLGDPMWGEJgzk8nxDghnJ4vhHBYM5PB1OOCGcln2YcEGR9nQxkqIFkF7YkB6tYhg9mhZMHq1DBeAsmC6yGBZAVsgFlgFbIAgKoAgCAIAgCAIAgCAIAgCAIAgCAschsjzcFg2PMtWDJaWICnVrIHVoYK9WgK6iAqGIC4NWTB6AIYLwEMFbIYK2QBAEAQBAEAQBAEAQBAEAQBAEAQBAEAQFCgLSsGyLbIZKWQzkaqAaqAaqGBqoBZAVssgqAhgqAhguCGCqAIAgCAIAgCAIAgCAIAgCAIAgCAIAgCAIChQFpWDYogCAIAgCAIAgKrICGC4ICqGAgCAIAgCAIAgCAIAgCAIA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BMUFRQXFxQVFBYUFxgYFRcWFRQXFxcXFxgYHCggGBonGxcXITEiJykrLi4uFx8zODMsNygtLysBCgoKDg0OGxAQGy8mICQsLCwsLy0sLywsLCwvLCwsLCwsLCwsLCwsLCwvLCwsLCwsLCwsLCwsLCwsLCwsLCwsLP/AABEIAMIBAwMBEQACEQEDEQH/xAAcAAEAAQUBAQAAAAAAAAAAAAAABwECBAUGAwj/xABGEAABAwICBgcFBgMFCAMAAAABAAIDBBEFIQYSMUFRYQcTInGBkaEyUrHB0RQjQmJygjOSohVDRGPhF1OTssLS8PFkc+L/xAAbAQEAAgMBAQAAAAAAAAAAAAAABAUBAgMGB//EADcRAAIBAwIDBQcDBAIDAQAAAAABAgMEESExBRJBEyJRYXEygZGhsdHwFELBM1Lh8QYjFUNTJP/aAAwDAQACEQMRAD8AnFAEAQBAEAQBAEAQBAEAQBAEAQBAEAQBAEAQBAEAQBAEAQBAEAQBAEAQBAEAQBAEAQBAEAQBAEAQBAEAQBAEAQBAEAQHEaedILKE9TC0S1FrkH2IwdmvbMn8o3bxkpltaOr3noiPWrqGi3OHw7pdq2yAzsikjv2msaWOA/IdYi/ffwUuVhTa7reTgrqWdSZ6CsZNGyWM3Y9rXtPEOFwqmUXFtMnJ5WUZCwZCAIAgCAIAgCAIAgCAIAgCAIAgCAIAgCAIAgCAIAgCAIAgCAwMfxIU1NNO7MRsc63EgdkeJsPFb04c81HxNZy5YtnzBV1T5ZHySHWe9znuPFzjcr0MUksIqm8vLLA3it0ka5J66JqwnDmiR7bMe5rcxdrMiA7hmXbd1lS30V2ui3LG2fc1O2a4EXBuNxChEgqgCAIAgCAIAgCAIAgCAIAgCAIAgCAIAgCAIAgCAIAgCAIAgI66bsS1KNkIOc0guOLIxrH+rUU6xjmo5eCI1y+7jxISvZXC0IG5aXcfLj9AtHI2SwZMNY9osDYXvawtdbKK6mG/Amfoi0pbPD9lc3VliBcM7h7C7MjgQTmOY8Km+ouMufoybbVE1y+BIigEoIAgCAIAgCAIAgCAIAgCAIAgCAIAgCAIAgCAIAgCAIAgCAgjpmxTra8RA3EDA398lnu9NTyVvYw5aefEg3MsywcC7Lbt4bh38+Slt5OCWC2/msrQwyt1nJgkPoTonOrnyAdiOJwcd13kBo78ifBQr+SVNLxZItU+bJOaqCeEAQBAEAQBAEAQBAEAQBAEAQBAEBi1WIxR/wASRrTwv2vIZrDaR1p0KlT2YtmlqdN6Rht1hd3C3/MQubrQXUmw4TdS/b+e4xf9olJ/mfyj6rX9RA7f+EuvL4mTT6d0TsjKW/qa74gEBZVeD6nKfCLuP7c+jRu6LEopReGVj/0uB9AuqknsQalCpT0nFr1RlLJyCAIAgCA5PTLTiKiGoy0tQdkYOTebzu7tp5bVLt7WVXV6I4Vq6p6dSGn4NW1jnzxQPldI9znPaAGhxzNiSrKVSnSSjnBEjGc+9go3o8xI/wCEf4uj/wC5afqaX9xs6U/A9GdHOJH/AArvF8Q/60/VUf7jHY1PA3eDdEdXIR9pdHAzfmJH+Ab2fVaTvqa9nU3jbSe5L+jmAQ0UIhp22btcTm57t7nHefgqyrVlUlzSJcIKCwjaLmbhAEAQBAEAQBAEAQBAEAQBAEBh4niUcDbyHM31Wj2nW4DhzOQWG8HahbzrSxFfYjXSPpAe4lsJsNnZJ1fFwsXnusO9RKlx0R6a04NCC5qmr/OnT359xz1HhtZWHsNe5p3nsx/Q/FcVGpUJ9W6trXdrPxZ0VD0YykffTNbyYL+psuqtX1ZW1ePxXsR+JsW9F8e+eXw1fot/0sfEjPj9X+1fM8Kjov8A93Uuv+ZoPwWHarozePH5fugaKt0EroTrR6klswY3Fr/AH6rm7ea2JtPjNtUXLPK9dV+e4rhunFZSuDJ9ZwH4KgEO/a/b8UVacNH8xV4ZaXK5qennHb3r/RImjumdPVWaD1cp/u5CAT+g7HfHkpUK0ZFBd8MrW+rWY+K/nwOjXUri17wASSABmScgAN5QEYaadJPtQYebnY+fcP8A6/8Au8uKs7ex/dU+H3IVW56Q+P2NLoRoS+rd10+sIr3c4+3Id4BO6+0rtc3Sprljv9DnRoOer2JmpaZkbAyNoa1osANgCp5ScnllgkksI9VgyEBxHSDpp9ktDT2M7hck5iNp2G29x3DxO6821te070tvqRq9bk0W5E9RjFQ92u+eVztt9d3pY5eCtlTglhJEFyk9WzvejnTWR0raaqeXh+UUjvaDszquP4gdx239IF3axUeeHvJVCs88siUlVk0IAgCAIAgCAIAgCAIAgCAwMZxNtPHrHNxyY3ibXz4AbSVrKXKiRbW8q8+Ve8hjSXSB9Q8gOJBNiRteb5NaNzOAUCrVctEe0tLSFvDb88fU67Q/QIACWsF3bRHuH6uJ5LtSt+sil4hxhybhRenj9js8RxKClZeQtaAMmjb4BSJSjBalRQtq1zLEFk4bFekl5JFNGAPefmfJRZXX9p6K3/4/BLNWWfJHPT6a1jj/AByOTQB8lxdeb6ljHhVpH9nxPOPTOrb/AIl/jY/ELCrT8TMuGWb/APWjbYf0j1Df4gjlHdqu825ei6xuZrchVuA20vYbj81+e86ODSWgrm9XUsDHHLVmAIv+V+z4Fd1Wpz0kVNXht5aPnpPK8V9v9mg0i6PHx3koXF7dvVOPa49h3yPmuc7fGsSVacZUu5X+P3Q0V6Q3wfdVus5jezrG/WxkbnA5vHr3rpbOpUn2aWX+bnLi1lbwpO4hJR+j9PP80NDpfpvNXEsjvFTe6D2n83kbe7Z3r0dC1jS1erPGVa7qaLY3GgWghm1ZqlpbDta3fJzP5f8Azu5XV3y92O5vQt86vYlyKMNAa0ANAsAMgByVU3nVk8vWAEBg41ibKaCSaT2WNvbidjWjmSQPFb04OclFGspKKyz53xCsfNI+WU3e9xc48zuHIDIcgr+KUUoroVjzJ5Z4LOTGDZ6MsLqymDdvXwnwEgJ9AVpVa7OWfBmYJ8yx4onisx6micGSTxte4hrWawLySbABozJVFGnKSykWbnFbs2S0NggCAIAgCAIAgCAIAgCAhfTnSQzyu1D2M2Mt/uwcz+4i/cGqvrVcvQ9rwuyVCknLd6v88vubTov0bDz9qlGQJEIPEbX/ACHit7an+5kLjd84/wDRB+v2O30nx5lJFrH2j7I+ak1KigslRw+xldVMdOpDeI4hLUy6zyXOcbNaM8zsAVZKcpvU9xSpUraniOiR2Oj3R4XgPqyQDn1bdv7ipVO16yPP3nHmny0F7zs6PRmliHZhZlvIufMqSqcI7Ioql7cVX3pMvmgpNjuo7jqLL5PIxFXG6Uvmauu0LoZxcRtB96I2P9JsVo6NOXQ70+I3dF45n7/8nGY50fTwgupndcz3HWDwOR2O9FHnbNeyXVrx2E9Kqx5rY1uCaaTUQLXAuYLjqZLgtI902u3u2KVY29ao8ft8/wCCLx2tZRhz5zUe2Ovr5ee5zmL4lJVSumqLAnY1osLbmgDavR06UKSxFHialWdV957beXobLR18UVTGayJxaCC5huNUEdl1vx7j8FV3nEVGXJH3svbDgVSvRdZvH9q8fXwPoCmla5jXRkFhALS3YWkZW5WUTOdSPKLi+VrDR6IYCAICI+lnSHrJBSxnsRHWl4GS2Q/aD5nkrOzpcq531IdeeXyojp8zRvU44YPB9XwCykYbRk4O3XmYHyGJhcA6S5Gq05OzbnsuPFYqLEXn4GIvL0J/0V0coqdgfRMYdYfxb67nD9Z2DkLBUlWpUk8TLGnCEV3ToFxOgQBAEAQBAEAQBAEAQHL9IeN/ZqRwabSSnq2cQD7bvBt/Ehcq0+WJYcMtu3uEnstWQtBEZJGsG1zmsH7iGj4qtWrwe5nJQg5Pom/gfQWGUjYIWRtyaxoaPAK1ilFYPntapKrUc3u2QzpfjRqahzr9gEhg5DIfXxKrK1Tnke84daK2oKPXdnW9Gejg1ftUou538IHc33u8/BSralhczKDjl+5T7CD0W/m/8HXaQ45HSx6z9v4W8V3qVFBZZU2VlO6nyx26siXG9KqioJ1nlrNzWkgeKr51pSPZ23DqFutFl+LNOyCR+bY3v5hpK0UZPodp3NKnpKSXvDKuSB1wZYTx7TPVZ70fI0c6NdY0l8GdhQ6b1TI9SUCWR4+6FrS7fadbK3hddo3E8Y+Z5niVvaU5f9e/gtjgK+nljld9r1jNe/azc7W2Ecb8V6a2u6U6ScTyVWjPn1MvDQ6Cpa+oiu5ha4QytsC0jLI/HiPBVt5xGWeSHvPS8K4HCrSdWo99sdPN/Yk7SfB48Spm1NLbrWglh3m3tRPUOcVVjzR3OlrXqWFd0qu3X7o1PRppX1Tvs1Q7VYSQwvy6uQe0wk7Gm3n3rS3m88hL4xZxlD9RD3+a8fzodriGnFDFfWqGOI3Rfeerbj1VnG1qy/b8dDykq9NdTmK7pbizFPTyPO4vIaPJut8QpMeHy/dI5O7XRHPVvSLiEuUfVxX2Bjbu/qLiT5LurOjHfU5O4qPY47EcNna68zXNc7tdsOBdfMnMXPHau8akHt8jVxl1MZtDxPks9ol0NeV+J7x0oG5YdSTMqCR7Bi1RlnY9HOPup6hsRJMMzgwt3Ne4gNcOGdge/kuN1RU4c3VG9Gpyyx0ZM6qCeEAQBAEAQBAEAQBAEBCPSfixmrzGD2IG9WP1OAc8/AftUC5lmWPA9bwSjyU+bq9fsYmgkGvXQ33OLv5Wk/Gy50Vmoiw4pPltJv3EwaU1RipJ3jaI3W77WCn1XiDZ4+wp9pcwi+rRBMEeu5rRtc5rR+4gfNVSWXg+hVZ8kXLwTZ9B0UAjjaxosGtAHcBZXCWFg+aTk5ycn1IX0xxg1FQ837DXFrRyaSL/AD8VWVqnNJnveG2qt7eK6tZfvNx0f6LNnHXzi7LkRt3OLTYk8r5eC7W9FPvMquM8SlTl2NN69WSSYo427GtaO4AKZojzC55vxZxel+L9YRBStY9zhdzyAWgXyUK4rr2V7/sWFvQlSTqS36L+TX0tLHRgOLutqXbQc7/RVs6jm+WKMKlJtykamhxp0lXHPLC17WH+8GbRfay+wjaMl3t5q3eZP3E+pY0OxfNLvdDx6QdJYKh7GxQu6xpJ624HZ92wvkbb1dW9vC7XM9F8ypp8RqWDags56dDS0GPVULXMglMTXG7g2221r3zt4WVtRsaFJaLPqytvOKXN3JOeFjbC/k1srtZxL5C5xN3bXOJO87VKjyQ9lY+RBk6k/abfq8m40d0anrCfs8N2tNnSSOAa02vs2nuC4zvKa6nb9FUik5LGfEkLCOi5jbGqmL/yRDUb/NtPook76T9lHSNsludnheA09OPuIWMPvWu7xcc1EnVnP2md4wjHZGZV0jJWlsrGvadocAR5FaKTTyjLSe5w+O9GcT7upHdU7bqOu6M8gdrfXuUundtaS1OEqCfskeYzo/UUptPEWjYHjNh7nDLwNip0KkJ+yyPKMo7mtAXVGh0GhGEvqKuLVB1Y3skkduAY4OtfiSLf+lyuKihTeeuhtSg5TROapSxCAIAgCAIAgCAIAgKOdYXO7NAfMtXUmSaSQ7XyPef3OJ+aq6jzqe8so8qUfBJHTdHb7V8XPWHmwrND+ojHFo5s5+76kpadtvQVFvcJ8rFTa/8ATZ5bhLxeU/UhnCX2nhJ2CWIn/iNVbD2l6nubtZoTS/tf0J/m9g24H4K3ex83j7SPniY9p19us6/fcqn6n0xeyvRE3aINDaKDV2dW0+YuVa0vYR89v23czz4sj7pHxpzqh8Jdqxs1R3ktv8/RQ7iq+blPRcJtowt1VS1eTmKfSJzG2jsbDVDjk6w4hR+xUmbVaeXll0WkJDdU2D3k9ZNmXamVmD3QTe9tq3lDkjiHxIrt4N8zei6efiZDpo7XeTbcDkFEiuXZGjUZS01LBghrZAKNrWvYO2HHVBbfIjz9VbcOuKkMxe25W8RtGkqjWOhh49o0+lkbHM+5c3Wu09nbYgZDZl5qfccRnDSC944XwilcpyqS26IkLR/R6mnwu0UTWyOY5r37X9Y3K9zszANtma4OrOvT7zFWlGxve6tE8r0NP0V4qYavqn5CYGNw4SR6xb/1jxCh28sSx4l1xmiqtv2i/br7n+ImZTjyYQBAEBR7QRYgEHaDsQGnn0Uo3nWdTRX5NtfvA2rqq9RbSZo6UH0NlR0ccTdSJjWNH4WANHkFzlJyeWzZJLRHusGQgCAIAgCAIAgCAIDwrv4b/wBDv+UrD2Noe0j5mpIi4E8G38s1WSWh7qhLEza6PVnVVEMnuyMJ/TrAO9CVpCXLJMl3NLtaE4eKf+PmT3iVOJYXs3PY5vmLK1ksxwfP6M3TqqXgz57sWkg5OaSDyc02+IVPsfSsqcc9GvqT9glcJ6eOUfjYD42zHndW8Jc0Uz5vc0XRrSpvoyFdKqAwVc0Z2FxkZ+l5J+Nx4Ksqx5ZtHu+H11XtoS8Fh+qJA6NMWElN1JPbiuLcWOJLT4bPAKZbTzHHgeY45bOnX7RbS+vX7mk6S8AeX/aYhrCwbK0brXs7yyPgudzSb7yJXB76Kh2E3jqvsRs5wF73HDIEeOYUeCwizrZ5tjsKCOGnI16eVzre3HIASCM8iLFcueb2lgp7hynHu6oy62poZm6kr6qEZEa8bHZ572AGy2XbbJp/D/BBp1pUZcyj9TT4TjcdJVufTPErGhzO3eMuva52G2YV3ZcPnKKnJ6sjX3GXVj2corfczdLsfbWiIthe17C65DmvBa4Z2LTfaBtC63PDKsl3cMzwri9G3m+0yk/LJvujLF442SwzSNjJeHsEhDSbtDTYO2+yFHo2tekmpxZJ4re21zOE6U09MPx38/U5fHHfZsQkfGR2ZWzNscjezzmNxN/NQKvcqMv7T/8ARZpPqmv4J8jeHAEbCAR3FWB4xrDwXIYCA1ePY9DSM15nZn2WDN7zwaPnsXSnSlUeImk5qKyyKsf05qagkMcYY9zYyQ4j8zxmT3WCs6VtCG+rIk60peRoocTmadZs0oPESOB+K78kXul8DlzS8STNANMXVDuoqSDJYlj7W1wNocPe38wD4191bKC547EqjWcu7I7pQSSEAQBAEAQBAEAQBAUc24IOw5ID5/fR9U58Z2tc9h8CQVAlHoezpTylJeRpGN1SWndkorRdQlsyddBMV+0UcZJu9g6t/G7QBc94sfFWdCfNBHhuK23YXMktnqvR/YjjpGwjqKsvA7E3aHAPAAcPn4qFcw5Z58T0/BLrtrfke8dPd0N50WY7bWpZDtu+K/8AUz5+a7WtT9jK7j9ltcRXk/4f8fA2/SLo2aiMSxD72O9h7zd7fmulxS51lbog8Gv1b1OSfsy+T8SLcKxOSnlbLEbObtB2Eb2uHBQYScXlHq7m3hXpuE9n+ZRLOBaSw1jeyQ2S3ajccx3e8OYVjTqxmjxV5YVbWWuq6P8ANjExPRSneS4xNvtyuPgjpxeuDnG9rxWFJ4MCrwRmqGm7Q3YQcx5rlK2py1FK8q05ZT+JyldiQgeAHiUbMwAbcd4PpfwziVLZR2ZeUV28Myjg1WH4BJVySmmaHWOsQ+zba5JDbk24+SvrO9XIovdJI85xDhroyy8YbeMM8cTwCWnt9ohdHfYQ4OB/lJU79dTXtMgw4dUq57NZPOGGSx1HSFo29kvaO8Bd4XVOWzI9Wyq03icWvVYPPXdsPVu5Eah9LLd9lU9pJ+ppCVei8wbj6No6fDtPK6EABxc0AABwY8WHgHf1LnK0oS2WPQwrisnlvPqdDR9LRFhPAOZaXMPkQ4HzC4S4cv2y+R1V4+sTIxbpWZqWpY3a52uksQzua0nWPl4rnGwkn3np5G7uk13SNsSxsyPL55HPedpde/dbcOQUyMOVYSODeXlmC7FWbltgxktGKjgt0jVs2+jGOCKqhkdezHhztXM6v4rDuutatPmptCE8STJ+wTGoaqPrKd+sAbEWIc08HA7FR1KUqbxJFlCcZrKNguZuEAQBAEAQBAEAQBARDp7Q9VWPNuzJaRvjk7+oHzUSqsSPS8Pqc9BLw0OMxSHY8dzvqotSPUvraeVynQ9HmkP2acB5tFLZruDXfhd8j38ltb1OSWHsyPxey/U0OaPtR2811RJ+lmBtrKd0Zyd7THcHDZ4KdVpqpHB5OwvJWtZTW3X0IRc2SCWzrsljd4hzTkQqvWL80e+Tp16eVrGSJg0P0oZVx6riGzNHbbx/M3iPgrKjWU15niOJcOnaTytYvZ/w/wA1NPpjoOJiZaazZDm5uxrufIrStb82sdyVw7jDopU6usfmiMaujkhfZ7XMe08wRbeD81CacXhnp4VKdaOYNNM21BpRVtGr17iN2sA71Iv6rLr1I7Mh1OF2s9XD4aGNieN1EmT5SRwAAHoFmNeUt2aLh1CnrGP8mDh2HSTvDY2lxO07u8ldIpyeEYqzhRjzTeETBoxgzaWEMG05vPFyn04ciweTvLl3FTme3Q4npDxESShgNw24+p88v2lRbmWXgv8Ag9u4U3N9ToeimkLYJJTlrvs39LBa/wDMXeS6WscRbIPHKqlWjBdF83+I5HpDlDq2Q5dkNHkLn1JXGvNqejLPhdGP6VcyWrZKGB6K0rqSAS00Tn9THrO1QHE6guS4Zkqwp1aiitWeUuYwlWk0ljL+pdPoFRO/ui39L3/MldldVV1IzoQfQ4zTXov1WGWgL3lty+J5BLhxjy28t6l0L3LxU+Jwq22mYETPe4ZEEWyIO7lbcrLBDyeRtvb5LHKZ5imoOYTlHMSNoBoAauLrjLqM1i0WAcXWte2eWeWfBRLm67KXLjJ3pUOdZJd0c0eho4yyHWOsQXucbucQLZ2yHcFV1q0qrzImU6agsI2y5HQIAgCAIAgCAIAgCA5LpGwnracStF3w3OW0sNtbysD4FcqscrJZcNr8lTke0vr0IpcL5HeojWUekpzcZZNTNF1brH2Ts+ijNYLenPKyiVOjrSwSNFNO77xotG4/jaPw/qA8wp1vWz3ZbnluNcM7NuvSXde68H4+jM7TjREVTesisJmjI7nj3T9VvXoc6ytyNwvijtpck9Yv5eZE4MtPL+KOVh3ZEEKu1i/M9j/1XFPpKLJG0a6QmPAZWWjfs6wfw3d/uH0U6lcp6SPLX3ApwfNQ1Xh1X3+p1dXQQ1DRrtZI05g2B8QVJcYyWpSQq1aEu62mc9U9HtM43brs/S76gri7aDLGHGrmKw2n7iyHo9pgbuL38nEW9AitoIT41cSWmF7je0mFxQttGxrRyHxO9d4xUditq1qlV5m8nN6VaVMiaWRm7zll8vr/AOlyq1lFaFjYcMnVfNNYX1I6oaWSqnDG5ueRc7mjj3AKEk5ywelq1IW9JyeyJpp4WUtMGjJkbLczYfE/NWaShHHgeKlKdxWbe8mQ5VsdVVfVtzdLIGfzO7R7h2j4KtffmeyWLehn+1H0NGwAADYAAO4KyPDN5eS5DAQEe9InR82p1qimbqz7XtGQl5j8/wAVPtbx0+7Lb6EWvbqXeW5DcuGOBIyuCQQciCMiCNxVuqsWQORlrcPdvsFntYjkkSB0WYqaaobAXHqpjYg7BIbarhwvbV8RwVfew7SPN1X0JVvLkfL4k0KoJ4QBAEAQBAEAQBAEAQFHNBFjmDkQgIi0n0f+yzEAfduu6M8t7e8fCyh1I8rPUWdz21PL3W5oauna8WPgVwlHJZ0KzgzSOY6Jw2ixu1w3EbM1w2LNNSXkSloXp02UNhq3BsmQbIcmv79zXehU+jcZ7stzynE+DOnmrQWY9V1X3RvdJNF4atvaGq/8Lxt8eIXapRjNaldZcRq2r7u3gRZjuidRTEkt12e+3MePDxUCpQnA9ba8UoXCxnD8GazD8Vnpz9xK+PkPZP7TcHyWkZyjsyTXtqNf+pFP88dzoqXpIqmjtiKTmQWn0NvRd1cz6lVU4FbS9nK9+fqe7+k6c7IYhzu4rb9TLwOa/wCP0FvJ/I02J6XVMwIdJqtO5oAC5yrzZNo8LtqOsY6+ZgYbhU1S+0bS4na47BzJWsYSm9DpcXFKhHM3glnRXRplIz3pD7TvkOSsKVJQXmePvr+d1LwitkaDpB0jDW9VGc99uI+Q+NuBXOvVwsIseE2T/rTXoY/RHgJfMaqQdmMER33vcCCfBpP8y5W8MvmOvGbrlpqkt3v6EtqaeZCAIAgOP0x0IZVXlhIjn339iT9Vth/N58pVC5cNJbHCrRUtVuRbiWB1EDrTQvbzsS09zhkfNWUKkJ7MiShKO6N5oFo5LLUxyuY5sUbmyF7gQCWEFrW32528lyua0Ywa6s3o03KSfQmZVBPCAIAgCAIAgCAIAgCAIDAxrC2VMRjk72u3tduIWsoqSwztQryoz5o/7IexnD5KeQxyixGw7nDc5vJQpRcXhnqKNaNWPNE1stnCzlzlHJMpV3BmsqKUt2Zj1XFrBYwqqWqOn0Z09mp7MlvNEMrE9to/K47RyPmu9O4lDR6oq73g9G4zKHdl8n6r7ElYRpHTVQ+6kGtvY7J4/advgp0KsJ7M8vc2FxbPvx08Vt8TxxPRKlmuXRAE7SzsnxttWJUYS3RmhxK4o6Rlp56nO1PRlEfYleORAPwAXJ2sejLGH/IKq9qKZ4M6MG75j4N/1WP0vmbv/kEukEbWg6PKZhu/WkP5iAPQLpG2gtyLW43cT0WF6HRx08UDOyGRtHcAu6SiircqlaWuW37zidLNOmtBjpzc7C76cPj8VGqXC2iXdlwh6TrfA4zAMHlr5wMzc3cTsAHwaP8ARRoxc2W9zcwt6eX7iecKw9kETYoxZrRbmTvJ5kqwjFRWEeMrVpVZuct2Za2OQQBAEAQBAEAQBAEAQBAEAQBAEAQBAEAQGsx7BIqqPUlGYzY8e008Ry5b1rKCksM70LidGXNH/ZEGkOAzUj7Si7T7Eg9l30PI+qiSg47noaF1Cssx38DT9cubjklwquOxjzRtOezmFzcCbTuk9GY5jcM258CMiFpgkKombjDtNKyDJsxcB+GUa/xz9V1jVnHZkOtw+0rayhh+Wn+Df0/SnMB95DG7m1zm+ma7K5l1RXz4FQfsza92TK/2rf8Axh/xP/ytv1L8Dl/4CH/0+X+TCq+k+dw+7jYznm4+q0dzPojtT4JbR9qTfyOZxHSCoqD23udyGwfILlKcpbssKdGjQX/XFL6mw0W0Omq3XtZgPaefZHK/4jyC3p0nIiXfEadFa6vwJpwHA4qSMMiHDWcdrj8hyU2EFFYR5W5uZ15c0jZrcjhAEAQBAEAQBAEAQBAEAQBAEAQBAEBS6AprIZwWmRYyZ5S0zJkzynhVBkjSyRoc05FrhcHwWHqbRzF5W5HekPR8Dd9E+3+VIcv2v+R81xlS8CypX72qfE4HE6CWE6s8bmH8wyPc7YfBcnFrcnQrxlrFmnme5ubSVq4neNfB5f2ufxAHvWOQ6K6aK/2mw7WeRWOzNv1hT+0IvdPn/qs8hj9YjOw8GVwbFCSTsyLj4BbKmcp32CR9GNCNj6w5bRE07f1EbO4LtGiluVlfiM5aQJIp5WsaGsAa0CwAFgByC7oqnlvLPdtQhjBeJUMYLw9ZMYK3QwVQBAEAQBAEAQBAEAQBAEAQBAWlDJaVgyWEIZPJwKwZPNzShk8XtKA8HgoZMWoaHAhwDgdoIuPIrBss9DmcS0Xo37YdU/5V2+gy9Fryo7Rq1F1OVxDQKA+wagfyfRY5UdVXn1wap3R24nsultz1foscpt23iza4XoC1hBdEZD/mONvJtgsqJpKtnqdrheHyRC0cUcY/I0Dz4rdIjyae7NxBTy73LJo2jOipXb3Jg1yZDKc8VnBjJ7tiWTGT0AQxkvBQwXhyAqChgrdAVQBAEAQBAEAQBAEAQBAEAQFLIMlCxDOS0xLGDPMWGEJgzk8nxDghnJ4vhHBYM5PB1OOCGcln2YcEGR9nQxkqIFkF7YkB6tYhg9mhZMHq1DBeAsmC6yGBZAVsgFlgFbIAgKoAgCAIAgCAIAgCAIAgCAIAgCAschsjzcFg2PMtWDJaWICnVrIHVoYK9WgK6iAqGIC4NWTB6AIYLwEMFbIYK2QBAEAQBAEAQBAEAQBAEAQBAEAQBAEAQFCgLSsGyLbIZKWQzkaqAaqAaqGBqoBZAVssgqAhgqAhguCGCqAIAgCAIAgCAIAgCAIAgCAIAgCAIAgCAIChQFpWDYogCAIAgCAIAgKrICGC4ICqGAgCAIAgCAIAgCAIAgCAIAg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800600" cy="4572000"/>
          </a:xfrm>
        </p:spPr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Identify the elements that satisfy club members.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Correlate Moments </a:t>
            </a:r>
            <a:br>
              <a:rPr lang="en-US" dirty="0"/>
            </a:br>
            <a:r>
              <a:rPr lang="en-US" dirty="0"/>
              <a:t>of Truth and the Distinguished Club Program.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Apply Moments of Truth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Identify your leadership role</a:t>
            </a:r>
          </a:p>
        </p:txBody>
      </p:sp>
    </p:spTree>
    <p:extLst>
      <p:ext uri="{BB962C8B-B14F-4D97-AF65-F5344CB8AC3E}">
        <p14:creationId xmlns:p14="http://schemas.microsoft.com/office/powerpoint/2010/main" xmlns="" val="9111347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453295"/>
            <a:ext cx="8204199" cy="609600"/>
          </a:xfrm>
        </p:spPr>
        <p:txBody>
          <a:bodyPr/>
          <a:lstStyle/>
          <a:p>
            <a:r>
              <a:rPr lang="en-US" dirty="0"/>
              <a:t>VPPR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/>
              <a:t>Transferable skills include</a:t>
            </a:r>
          </a:p>
          <a:p>
            <a:pPr lvl="1" indent="-287338"/>
            <a:r>
              <a:rPr lang="en-US" sz="2500" dirty="0">
                <a:solidFill>
                  <a:srgbClr val="000000"/>
                </a:solidFill>
              </a:rPr>
              <a:t>Marketing experience</a:t>
            </a:r>
          </a:p>
          <a:p>
            <a:pPr lvl="1" indent="-287338"/>
            <a:r>
              <a:rPr lang="en-US" sz="2500" dirty="0">
                <a:solidFill>
                  <a:srgbClr val="000000"/>
                </a:solidFill>
              </a:rPr>
              <a:t>Proficiency using social media websites and applications</a:t>
            </a:r>
          </a:p>
          <a:p>
            <a:pPr lvl="1" indent="-287338"/>
            <a:r>
              <a:rPr lang="en-US" sz="2500" dirty="0">
                <a:solidFill>
                  <a:srgbClr val="000000"/>
                </a:solidFill>
              </a:rPr>
              <a:t>Sales</a:t>
            </a:r>
          </a:p>
          <a:p>
            <a:pPr lvl="1" indent="-287338"/>
            <a:r>
              <a:rPr lang="en-US" sz="2500" dirty="0">
                <a:solidFill>
                  <a:srgbClr val="000000"/>
                </a:solidFill>
              </a:rPr>
              <a:t>Increased confidence to meet the public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26526834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991" y="453295"/>
            <a:ext cx="8204199" cy="609600"/>
          </a:xfrm>
        </p:spPr>
        <p:txBody>
          <a:bodyPr/>
          <a:lstStyle/>
          <a:p>
            <a:r>
              <a:rPr lang="en-US" dirty="0"/>
              <a:t>The Secretary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Manages accurate files, all club records and correspondence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Takes the minutes at every meeting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Archives historical records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Records all member and guest attendance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16016663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897" y="453295"/>
            <a:ext cx="8204199" cy="609600"/>
          </a:xfrm>
        </p:spPr>
        <p:txBody>
          <a:bodyPr/>
          <a:lstStyle/>
          <a:p>
            <a:r>
              <a:rPr lang="en-US" dirty="0"/>
              <a:t>The Secretary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Distributes the club roster of current paid memberships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Maintains a current club officer list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Serves as Base Camp Manager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2547472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9" y="453295"/>
            <a:ext cx="8204199" cy="609600"/>
          </a:xfrm>
        </p:spPr>
        <p:txBody>
          <a:bodyPr/>
          <a:lstStyle/>
          <a:p>
            <a:r>
              <a:rPr lang="en-US" dirty="0"/>
              <a:t>Secretary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343400" cy="4572000"/>
          </a:xfrm>
        </p:spPr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/>
              <a:t>Transferable skills include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Improved communication and listening skills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Proficiency using software programs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Accurate record keeping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Time management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Organization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16925655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384" y="453295"/>
            <a:ext cx="8204199" cy="609600"/>
          </a:xfrm>
        </p:spPr>
        <p:txBody>
          <a:bodyPr/>
          <a:lstStyle/>
          <a:p>
            <a:r>
              <a:rPr lang="en-US" dirty="0"/>
              <a:t>The Treasurer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343400" cy="4572000"/>
          </a:xfrm>
        </p:spPr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Is the club’s accountant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Keeps financial records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Manages the club’s bank account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Writes checks as approved by the executive committee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16016663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384" y="453295"/>
            <a:ext cx="8204199" cy="609600"/>
          </a:xfrm>
        </p:spPr>
        <p:txBody>
          <a:bodyPr/>
          <a:lstStyle/>
          <a:p>
            <a:r>
              <a:rPr lang="en-US" dirty="0"/>
              <a:t>The Treasurer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Collects and pays dues on time to World Headquarters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Works with the executive committee to create the budget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42463347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384" y="453295"/>
            <a:ext cx="8204199" cy="609600"/>
          </a:xfrm>
        </p:spPr>
        <p:txBody>
          <a:bodyPr/>
          <a:lstStyle/>
          <a:p>
            <a:r>
              <a:rPr lang="en-US" dirty="0"/>
              <a:t>Treasurer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/>
              <a:t>Transferable skills include: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Receiving and managing money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Budgeting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Keeping accurate records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Disbursing funds.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32136458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384" y="453295"/>
            <a:ext cx="8204199" cy="609600"/>
          </a:xfrm>
        </p:spPr>
        <p:txBody>
          <a:bodyPr/>
          <a:lstStyle/>
          <a:p>
            <a:r>
              <a:rPr lang="en-US" dirty="0"/>
              <a:t>The SAA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/>
              <a:t>Is responsible for the club’s physical property</a:t>
            </a:r>
          </a:p>
          <a:p>
            <a:pPr marL="396875" lvl="0" indent="-396875">
              <a:buFont typeface="Webdings" charset="2"/>
              <a:buChar char=""/>
            </a:pPr>
            <a:r>
              <a:rPr lang="en-US" dirty="0"/>
              <a:t>Arrives early</a:t>
            </a:r>
          </a:p>
          <a:p>
            <a:pPr marL="396875" lvl="0" indent="-396875">
              <a:buFont typeface="Webdings" charset="2"/>
              <a:buChar char=""/>
            </a:pPr>
            <a:r>
              <a:rPr lang="en-US" dirty="0"/>
              <a:t>Sets up the meeting location</a:t>
            </a:r>
          </a:p>
          <a:p>
            <a:pPr marL="396875" lvl="0" indent="-396875">
              <a:buFont typeface="Webdings" charset="2"/>
              <a:buChar char=""/>
            </a:pPr>
            <a:r>
              <a:rPr lang="en-US" dirty="0"/>
              <a:t>Removes club property after the meeting</a:t>
            </a:r>
          </a:p>
          <a:p>
            <a:pPr marL="396875" lvl="0" indent="-396875">
              <a:buFont typeface="Webdings" charset="2"/>
              <a:buChar char=""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16016663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384" y="453295"/>
            <a:ext cx="8204199" cy="609600"/>
          </a:xfrm>
        </p:spPr>
        <p:txBody>
          <a:bodyPr/>
          <a:lstStyle/>
          <a:p>
            <a:r>
              <a:rPr lang="en-US" dirty="0"/>
              <a:t>The SAA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Creates a good first impression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Sets the tone for the entire meeting.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40531679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871" y="453295"/>
            <a:ext cx="8204199" cy="609600"/>
          </a:xfrm>
        </p:spPr>
        <p:txBody>
          <a:bodyPr/>
          <a:lstStyle/>
          <a:p>
            <a:r>
              <a:rPr lang="en-US" dirty="0"/>
              <a:t>SAA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/>
              <a:t>Transferable skills include: 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The ability to hold an effective meeting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Preparation</a:t>
            </a:r>
          </a:p>
          <a:p>
            <a:pPr marL="684213" lvl="1" indent="-287338"/>
            <a:r>
              <a:rPr lang="en-US" sz="2500" dirty="0">
                <a:solidFill>
                  <a:srgbClr val="000000"/>
                </a:solidFill>
              </a:rPr>
              <a:t>Organization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1524000"/>
            <a:ext cx="3048000" cy="4572000"/>
          </a:xfrm>
        </p:spPr>
      </p:pic>
    </p:spTree>
    <p:extLst>
      <p:ext uri="{BB962C8B-B14F-4D97-AF65-F5344CB8AC3E}">
        <p14:creationId xmlns:p14="http://schemas.microsoft.com/office/powerpoint/2010/main" xmlns="" val="304149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1799"/>
            <a:ext cx="7467600" cy="609600"/>
          </a:xfrm>
        </p:spPr>
        <p:txBody>
          <a:bodyPr/>
          <a:lstStyle/>
          <a:p>
            <a:r>
              <a:rPr lang="en-US" dirty="0"/>
              <a:t>Member Experience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447675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R:\Training\Club Officer Training\Images\Club Meeting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4008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113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Create a club budget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Develop a </a:t>
            </a:r>
            <a:r>
              <a:rPr lang="en-US" i="1" dirty="0"/>
              <a:t>Club Success Plan</a:t>
            </a:r>
            <a:r>
              <a:rPr lang="en-US" dirty="0"/>
              <a:t> (Item 1111)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Strategize for success in the Distinguished Club Program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Create and oversee other club committees as necessary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696" y="444825"/>
            <a:ext cx="7467600" cy="609600"/>
          </a:xfrm>
        </p:spPr>
        <p:txBody>
          <a:bodyPr/>
          <a:lstStyle/>
          <a:p>
            <a:r>
              <a:rPr lang="en-US" dirty="0"/>
              <a:t>Executive Committee Duties</a:t>
            </a:r>
          </a:p>
        </p:txBody>
      </p:sp>
    </p:spTree>
    <p:extLst>
      <p:ext uri="{BB962C8B-B14F-4D97-AF65-F5344CB8AC3E}">
        <p14:creationId xmlns:p14="http://schemas.microsoft.com/office/powerpoint/2010/main" xmlns="" val="1657184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concludes </a:t>
            </a:r>
            <a:br>
              <a:rPr lang="en-US" dirty="0"/>
            </a:br>
            <a:r>
              <a:rPr lang="en-US" dirty="0"/>
              <a:t>Creating a Quality Club.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Club Officer Training</a:t>
            </a:r>
          </a:p>
        </p:txBody>
      </p:sp>
    </p:spTree>
    <p:extLst>
      <p:ext uri="{BB962C8B-B14F-4D97-AF65-F5344CB8AC3E}">
        <p14:creationId xmlns:p14="http://schemas.microsoft.com/office/powerpoint/2010/main" xmlns="" val="2020774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452" y="438312"/>
            <a:ext cx="7467600" cy="609600"/>
          </a:xfrm>
        </p:spPr>
        <p:txBody>
          <a:bodyPr/>
          <a:lstStyle/>
          <a:p>
            <a:r>
              <a:rPr lang="en-US" dirty="0"/>
              <a:t>Club Quality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1219200" y="1280160"/>
            <a:ext cx="6705600" cy="6858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100" dirty="0"/>
              <a:t>The Club</a:t>
            </a:r>
          </a:p>
        </p:txBody>
      </p:sp>
      <p:sp>
        <p:nvSpPr>
          <p:cNvPr id="7" name="Rectangle 6"/>
          <p:cNvSpPr/>
          <p:nvPr/>
        </p:nvSpPr>
        <p:spPr>
          <a:xfrm>
            <a:off x="1752600" y="2011680"/>
            <a:ext cx="56388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100" dirty="0"/>
              <a:t>Moments of Truth</a:t>
            </a:r>
          </a:p>
        </p:txBody>
      </p:sp>
      <p:sp>
        <p:nvSpPr>
          <p:cNvPr id="8" name="Rectangle 7"/>
          <p:cNvSpPr/>
          <p:nvPr/>
        </p:nvSpPr>
        <p:spPr>
          <a:xfrm>
            <a:off x="1752600" y="5577840"/>
            <a:ext cx="56388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100" dirty="0"/>
              <a:t>Values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5852160"/>
            <a:ext cx="6096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100" dirty="0"/>
              <a:t>Club Mission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65960" y="2331720"/>
            <a:ext cx="548640" cy="3200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1500" spc="-100" dirty="0">
                <a:latin typeface="+mj-lt"/>
              </a:rPr>
              <a:t>Experiential Learning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20440" y="2331720"/>
            <a:ext cx="548640" cy="3200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1500" spc="-100" dirty="0"/>
              <a:t>Self-paced program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74920" y="2331720"/>
            <a:ext cx="548640" cy="3200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1500" spc="-100" dirty="0"/>
              <a:t>Peer feedback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29400" y="2342640"/>
            <a:ext cx="548640" cy="3200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1500" spc="-100" dirty="0"/>
              <a:t>Mentoring</a:t>
            </a:r>
          </a:p>
        </p:txBody>
      </p:sp>
    </p:spTree>
    <p:extLst>
      <p:ext uri="{BB962C8B-B14F-4D97-AF65-F5344CB8AC3E}">
        <p14:creationId xmlns:p14="http://schemas.microsoft.com/office/powerpoint/2010/main" xmlns="" val="911134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/>
              <a:t>We provide a supportive and positive learning experience in which members are empowered to develop communication </a:t>
            </a:r>
            <a:br>
              <a:rPr lang="en-US" dirty="0"/>
            </a:br>
            <a:r>
              <a:rPr lang="en-US" dirty="0"/>
              <a:t>and leadership skills, resulting in greater </a:t>
            </a:r>
            <a:br>
              <a:rPr lang="en-US" dirty="0"/>
            </a:br>
            <a:r>
              <a:rPr lang="en-US" dirty="0"/>
              <a:t>self-confidence and personal growth.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574" y="431799"/>
            <a:ext cx="7467600" cy="609600"/>
          </a:xfrm>
        </p:spPr>
        <p:txBody>
          <a:bodyPr/>
          <a:lstStyle/>
          <a:p>
            <a:r>
              <a:rPr lang="en-US" dirty="0"/>
              <a:t>Toastmasters’ Club Mission</a:t>
            </a:r>
          </a:p>
        </p:txBody>
      </p:sp>
    </p:spTree>
    <p:extLst>
      <p:ext uri="{BB962C8B-B14F-4D97-AF65-F5344CB8AC3E}">
        <p14:creationId xmlns:p14="http://schemas.microsoft.com/office/powerpoint/2010/main" xmlns="" val="3340675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Integrity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Respect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Service</a:t>
            </a:r>
          </a:p>
          <a:p>
            <a:pPr marL="396875" lvl="0" indent="-396875">
              <a:spcBef>
                <a:spcPts val="900"/>
              </a:spcBef>
              <a:buFont typeface="Webdings" charset="2"/>
              <a:buChar char=""/>
            </a:pPr>
            <a:r>
              <a:rPr lang="en-US" dirty="0"/>
              <a:t>Excellence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30" y="431799"/>
            <a:ext cx="7467600" cy="609600"/>
          </a:xfrm>
        </p:spPr>
        <p:txBody>
          <a:bodyPr/>
          <a:lstStyle/>
          <a:p>
            <a:r>
              <a:rPr lang="en-US" dirty="0"/>
              <a:t>Toastmasters’ Values</a:t>
            </a:r>
          </a:p>
        </p:txBody>
      </p:sp>
    </p:spTree>
    <p:extLst>
      <p:ext uri="{BB962C8B-B14F-4D97-AF65-F5344CB8AC3E}">
        <p14:creationId xmlns:p14="http://schemas.microsoft.com/office/powerpoint/2010/main" xmlns="" val="198780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061" y="431799"/>
            <a:ext cx="7467600" cy="609600"/>
          </a:xfrm>
        </p:spPr>
        <p:txBody>
          <a:bodyPr/>
          <a:lstStyle/>
          <a:p>
            <a:r>
              <a:rPr lang="en-US" dirty="0"/>
              <a:t>The Toastmasters Brand</a:t>
            </a:r>
          </a:p>
        </p:txBody>
      </p:sp>
      <p:pic>
        <p:nvPicPr>
          <p:cNvPr id="3088" name="Picture 16" descr="https://www.toastmasters.org/Leadership-Central/Logos-Images-and-Templates/~/media/EFE5C46932CC47FA9A816DC3A58BE0B1.ashx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42031"/>
            <a:ext cx="3505200" cy="69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s://www.toastmasters.org/Leadership-Central/Logos-Images-and-Templates/~/media/10037354E6394C5FA1557D42DF33B482.ashx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154095"/>
            <a:ext cx="2590800" cy="166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R:\Training\Club Officer Training\Images\Fuller Club Meeting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615" y="1981200"/>
            <a:ext cx="4114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4888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467600" cy="457200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 wasn’t born a leader. They were all around me though. In the community, at work, at school. Leaders were everywhere. They were the heads of families, coaches of teams, business leaders, mentors, organizational decision-makers.</a:t>
            </a:r>
          </a:p>
          <a:p>
            <a:pPr>
              <a:spcBef>
                <a:spcPts val="1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 admired these leaders. They influenced who I was and who I was becoming. Whatever they did professionally or how they became what they were, I aspired to walk in their footsteps.</a:t>
            </a:r>
          </a:p>
          <a:p>
            <a:pPr>
              <a:spcBef>
                <a:spcPts val="1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And, so, I committed myself to becoming one.</a:t>
            </a:r>
          </a:p>
          <a:p>
            <a:pPr>
              <a:spcBef>
                <a:spcPts val="1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Finally, it came to me. It wasn’t just what leaders knew that enabled them to lead. They had a voice. They could tell their story. They could listen and answer. They didn’t just accomplish, they communicated.</a:t>
            </a:r>
          </a:p>
          <a:p>
            <a:pPr>
              <a:spcBef>
                <a:spcPts val="1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So I set out to find my voice. Learn to process information on my toes. I needed to learn to listen. Learn to give feedback — and accept it. I needed to organize, plan, deliver, follow up. I needed a place where all the ingredients were there, and someone would guide me along the way.</a:t>
            </a:r>
          </a:p>
          <a:p>
            <a:pPr>
              <a:spcBef>
                <a:spcPts val="1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 found that place. I found a community of learners and the path to leadership.</a:t>
            </a:r>
          </a:p>
          <a:p>
            <a:pPr>
              <a:spcBef>
                <a:spcPts val="1000"/>
              </a:spcBef>
            </a:pPr>
            <a:r>
              <a:rPr lang="en-US" sz="2000" b="1" dirty="0">
                <a:solidFill>
                  <a:srgbClr val="CD20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a leader — and I was made.</a:t>
            </a:r>
            <a:endParaRPr lang="en-US" sz="2000" dirty="0">
              <a:solidFill>
                <a:srgbClr val="CD20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1799"/>
            <a:ext cx="7467600" cy="609600"/>
          </a:xfrm>
        </p:spPr>
        <p:txBody>
          <a:bodyPr/>
          <a:lstStyle/>
          <a:p>
            <a:r>
              <a:rPr lang="en-US" dirty="0"/>
              <a:t>Brand Positioning</a:t>
            </a:r>
          </a:p>
        </p:txBody>
      </p:sp>
    </p:spTree>
    <p:extLst>
      <p:ext uri="{BB962C8B-B14F-4D97-AF65-F5344CB8AC3E}">
        <p14:creationId xmlns:p14="http://schemas.microsoft.com/office/powerpoint/2010/main" xmlns="" val="3627811167"/>
      </p:ext>
    </p:extLst>
  </p:cSld>
  <p:clrMapOvr>
    <a:masterClrMapping/>
  </p:clrMapOvr>
</p:sld>
</file>

<file path=ppt/theme/theme1.xml><?xml version="1.0" encoding="utf-8"?>
<a:theme xmlns:a="http://schemas.openxmlformats.org/drawingml/2006/main" name="2011 Convention PowerPoint Template">
  <a:themeElements>
    <a:clrScheme name="Convention_2011_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94364"/>
      </a:accent1>
      <a:accent2>
        <a:srgbClr val="652936"/>
      </a:accent2>
      <a:accent3>
        <a:srgbClr val="FFFFFF"/>
      </a:accent3>
      <a:accent4>
        <a:srgbClr val="000000"/>
      </a:accent4>
      <a:accent5>
        <a:srgbClr val="ACB0B8"/>
      </a:accent5>
      <a:accent6>
        <a:srgbClr val="5B2430"/>
      </a:accent6>
      <a:hlink>
        <a:srgbClr val="777777"/>
      </a:hlink>
      <a:folHlink>
        <a:srgbClr val="B2B2B2"/>
      </a:folHlink>
    </a:clrScheme>
    <a:fontScheme name="Convention_2011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vention_2011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2044</TotalTime>
  <Words>1020</Words>
  <Application>Microsoft Office PowerPoint</Application>
  <PresentationFormat>On-screen Show (4:3)</PresentationFormat>
  <Paragraphs>194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2011 Convention PowerPoint Template</vt:lpstr>
      <vt:lpstr>Creating a Quality Club</vt:lpstr>
      <vt:lpstr>Agenda</vt:lpstr>
      <vt:lpstr>Session Objectives</vt:lpstr>
      <vt:lpstr>Member Experience</vt:lpstr>
      <vt:lpstr>Club Quality</vt:lpstr>
      <vt:lpstr>Toastmasters’ Club Mission</vt:lpstr>
      <vt:lpstr>Toastmasters’ Values</vt:lpstr>
      <vt:lpstr>The Toastmasters Brand</vt:lpstr>
      <vt:lpstr>Brand Positioning</vt:lpstr>
      <vt:lpstr>Brand Personality</vt:lpstr>
      <vt:lpstr>Moments of Truth</vt:lpstr>
      <vt:lpstr>Distinguished Club Program (DCP)</vt:lpstr>
      <vt:lpstr>DCP Education Goals</vt:lpstr>
      <vt:lpstr>Remaining DCP Goals</vt:lpstr>
      <vt:lpstr>Distinguished Club Program (DCP)</vt:lpstr>
      <vt:lpstr>Teamwork</vt:lpstr>
      <vt:lpstr>The Gestalt Approach to Teamwork</vt:lpstr>
      <vt:lpstr>The Executive Committee</vt:lpstr>
      <vt:lpstr>The President</vt:lpstr>
      <vt:lpstr>The President</vt:lpstr>
      <vt:lpstr>President</vt:lpstr>
      <vt:lpstr>The VPE</vt:lpstr>
      <vt:lpstr>The VPE</vt:lpstr>
      <vt:lpstr>VPE</vt:lpstr>
      <vt:lpstr>The VPM</vt:lpstr>
      <vt:lpstr>The VPM</vt:lpstr>
      <vt:lpstr>VPM</vt:lpstr>
      <vt:lpstr>The VPPR</vt:lpstr>
      <vt:lpstr>The VPPR</vt:lpstr>
      <vt:lpstr>VPPR</vt:lpstr>
      <vt:lpstr>The Secretary</vt:lpstr>
      <vt:lpstr>The Secretary</vt:lpstr>
      <vt:lpstr>Secretary</vt:lpstr>
      <vt:lpstr>The Treasurer</vt:lpstr>
      <vt:lpstr>The Treasurer</vt:lpstr>
      <vt:lpstr>Treasurer</vt:lpstr>
      <vt:lpstr>The SAA</vt:lpstr>
      <vt:lpstr>The SAA</vt:lpstr>
      <vt:lpstr>SAA</vt:lpstr>
      <vt:lpstr>Executive Committee Duties</vt:lpstr>
      <vt:lpstr>This concludes  Creating a Quality Club.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drex</dc:creator>
  <cp:lastModifiedBy>Allegra Manigault</cp:lastModifiedBy>
  <cp:revision>103</cp:revision>
  <cp:lastPrinted>2015-02-04T22:09:03Z</cp:lastPrinted>
  <dcterms:created xsi:type="dcterms:W3CDTF">2011-07-13T15:20:37Z</dcterms:created>
  <dcterms:modified xsi:type="dcterms:W3CDTF">2018-05-18T19:45:15Z</dcterms:modified>
</cp:coreProperties>
</file>